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1"/>
  </p:sldMasterIdLst>
  <p:notesMasterIdLst>
    <p:notesMasterId r:id="rId31"/>
  </p:notesMasterIdLst>
  <p:handoutMasterIdLst>
    <p:handoutMasterId r:id="rId32"/>
  </p:handoutMasterIdLst>
  <p:sldIdLst>
    <p:sldId id="256" r:id="rId2"/>
    <p:sldId id="381" r:id="rId3"/>
    <p:sldId id="257" r:id="rId4"/>
    <p:sldId id="356" r:id="rId5"/>
    <p:sldId id="368" r:id="rId6"/>
    <p:sldId id="258" r:id="rId7"/>
    <p:sldId id="283" r:id="rId8"/>
    <p:sldId id="273" r:id="rId9"/>
    <p:sldId id="350" r:id="rId10"/>
    <p:sldId id="369" r:id="rId11"/>
    <p:sldId id="376" r:id="rId12"/>
    <p:sldId id="370" r:id="rId13"/>
    <p:sldId id="371" r:id="rId14"/>
    <p:sldId id="327" r:id="rId15"/>
    <p:sldId id="331" r:id="rId16"/>
    <p:sldId id="332" r:id="rId17"/>
    <p:sldId id="333" r:id="rId18"/>
    <p:sldId id="334" r:id="rId19"/>
    <p:sldId id="336" r:id="rId20"/>
    <p:sldId id="377" r:id="rId21"/>
    <p:sldId id="374" r:id="rId22"/>
    <p:sldId id="382" r:id="rId23"/>
    <p:sldId id="375" r:id="rId24"/>
    <p:sldId id="373" r:id="rId25"/>
    <p:sldId id="378" r:id="rId26"/>
    <p:sldId id="379" r:id="rId27"/>
    <p:sldId id="367" r:id="rId28"/>
    <p:sldId id="380" r:id="rId29"/>
    <p:sldId id="383" r:id="rId30"/>
  </p:sldIdLst>
  <p:sldSz cx="9144000" cy="6858000" type="screen4x3"/>
  <p:notesSz cx="6997700" cy="9283700"/>
  <p:defaultTextStyle>
    <a:defPPr>
      <a:defRPr lang="en-US"/>
    </a:defPPr>
    <a:lvl1pPr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AEAEA"/>
    <a:srgbClr val="CC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22" autoAdjust="0"/>
    <p:restoredTop sz="73635" autoAdjust="0"/>
  </p:normalViewPr>
  <p:slideViewPr>
    <p:cSldViewPr>
      <p:cViewPr varScale="1">
        <p:scale>
          <a:sx n="153" d="100"/>
          <a:sy n="153" d="100"/>
        </p:scale>
        <p:origin x="-184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spcBef>
                <a:spcPct val="0"/>
              </a:spcBef>
              <a:buFontTx/>
              <a:buNone/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spcBef>
                <a:spcPct val="0"/>
              </a:spcBef>
              <a:buFontTx/>
              <a:buNone/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204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spcBef>
                <a:spcPct val="0"/>
              </a:spcBef>
              <a:buFontTx/>
              <a:buNone/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204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spcBef>
                <a:spcPct val="0"/>
              </a:spcBef>
              <a:buFontTx/>
              <a:buNone/>
              <a:defRPr sz="1200"/>
            </a:lvl1pPr>
          </a:lstStyle>
          <a:p>
            <a:fld id="{1CEE264F-D1D4-7F4D-BDE8-821F0E109130}" type="slidenum">
              <a:rPr lang="en-US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74050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gi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8788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98913" y="0"/>
            <a:ext cx="2998787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04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701675"/>
            <a:ext cx="4673600" cy="3505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04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2338" y="4440238"/>
            <a:ext cx="5153025" cy="412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04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02688"/>
            <a:ext cx="2998788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04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98913" y="8802688"/>
            <a:ext cx="2998787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/>
              </a:defRPr>
            </a:lvl1pPr>
          </a:lstStyle>
          <a:p>
            <a:fld id="{71A4E7D1-EE80-F649-9228-971F3B05FF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5145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298191-21D1-C640-86A0-7B085F0DA618}" type="slidenum">
              <a:rPr lang="en-US"/>
              <a:pPr/>
              <a:t>1</a:t>
            </a:fld>
            <a:endParaRPr lang="en-US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650813-EE84-7E41-A72C-256814B1C474}" type="slidenum">
              <a:rPr lang="en-US"/>
              <a:pPr/>
              <a:t>10</a:t>
            </a:fld>
            <a:endParaRPr lang="en-US"/>
          </a:p>
        </p:txBody>
      </p:sp>
      <p:sp>
        <p:nvSpPr>
          <p:cNvPr id="231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Practical</a:t>
            </a:r>
            <a:r>
              <a:rPr lang="en-US" baseline="0" dirty="0" smtClean="0"/>
              <a:t> assignments. Look at important technologies….</a:t>
            </a:r>
          </a:p>
          <a:p>
            <a:r>
              <a:rPr lang="en-US" baseline="0" dirty="0" smtClean="0"/>
              <a:t>Lots of new tools. This can be exhausting.</a:t>
            </a:r>
          </a:p>
          <a:p>
            <a:r>
              <a:rPr lang="en-US" baseline="0" dirty="0" smtClean="0"/>
              <a:t>All </a:t>
            </a:r>
            <a:r>
              <a:rPr lang="en-US" baseline="0" dirty="0" err="1" smtClean="0"/>
              <a:t>homeworks</a:t>
            </a:r>
            <a:r>
              <a:rPr lang="en-US" baseline="0" dirty="0" smtClean="0"/>
              <a:t> are to be done on your own.</a:t>
            </a:r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</a:t>
            </a:r>
            <a:r>
              <a:rPr lang="en-US" baseline="0" dirty="0" smtClean="0"/>
              <a:t> class should open up internship opportunities. All companies, big and small, have data bases and need help managing their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4E7D1-EE80-F649-9228-971F3B05FF3C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6D2765-4650-0F45-AF8C-7DA2E893A79E}" type="slidenum">
              <a:rPr lang="en-US"/>
              <a:pPr/>
              <a:t>12</a:t>
            </a:fld>
            <a:endParaRPr lang="en-US"/>
          </a:p>
        </p:txBody>
      </p:sp>
      <p:sp>
        <p:nvSpPr>
          <p:cNvPr id="232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0FC30E5-E6BB-3A4E-B3F9-15A92D5575C1}" type="slidenum">
              <a:rPr lang="en-US"/>
              <a:pPr/>
              <a:t>13</a:t>
            </a:fld>
            <a:endParaRPr lang="en-US"/>
          </a:p>
        </p:txBody>
      </p:sp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67C7BE7-5438-4A4C-A724-A8438877E34E}" type="slidenum">
              <a:rPr lang="en-US"/>
              <a:pPr/>
              <a:t>14</a:t>
            </a:fld>
            <a:endParaRPr lang="en-US"/>
          </a:p>
        </p:txBody>
      </p:sp>
      <p:sp>
        <p:nvSpPr>
          <p:cNvPr id="145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5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6D69BA-FB66-1A41-9EB8-D4E0AD20BCD1}" type="slidenum">
              <a:rPr lang="en-US"/>
              <a:pPr/>
              <a:t>15</a:t>
            </a:fld>
            <a:endParaRPr lang="en-US"/>
          </a:p>
        </p:txBody>
      </p:sp>
      <p:sp>
        <p:nvSpPr>
          <p:cNvPr id="153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0093E4B-4867-9948-82E2-944FFDE88D39}" type="slidenum">
              <a:rPr lang="en-US"/>
              <a:pPr/>
              <a:t>16</a:t>
            </a:fld>
            <a:endParaRPr lang="en-US"/>
          </a:p>
        </p:txBody>
      </p:sp>
      <p:sp>
        <p:nvSpPr>
          <p:cNvPr id="155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5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91470AF-739F-704B-96F8-6E658D0C82B5}" type="slidenum">
              <a:rPr lang="en-US"/>
              <a:pPr/>
              <a:t>17</a:t>
            </a:fld>
            <a:endParaRPr lang="en-US"/>
          </a:p>
        </p:txBody>
      </p:sp>
      <p:sp>
        <p:nvSpPr>
          <p:cNvPr id="157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7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591818-8432-E646-B7A8-56202F1C9D03}" type="slidenum">
              <a:rPr lang="en-US"/>
              <a:pPr/>
              <a:t>18</a:t>
            </a:fld>
            <a:endParaRPr lang="en-US"/>
          </a:p>
        </p:txBody>
      </p:sp>
      <p:sp>
        <p:nvSpPr>
          <p:cNvPr id="159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9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C82B60-9336-204F-9D88-163A4A2E7D30}" type="slidenum">
              <a:rPr lang="en-US"/>
              <a:pPr/>
              <a:t>19</a:t>
            </a:fld>
            <a:endParaRPr lang="en-US"/>
          </a:p>
        </p:txBody>
      </p:sp>
      <p:sp>
        <p:nvSpPr>
          <p:cNvPr id="163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808080"/>
              </a:solidFill>
              <a:latin typeface="Courier New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Give examples of how we helped astronomers with SQL Server</a:t>
            </a:r>
            <a:r>
              <a:rPr lang="en-US" baseline="0" dirty="0" smtClean="0"/>
              <a:t> then 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4E7D1-EE80-F649-9228-971F3B05FF3C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Appears similar to concurrent programming problems (synchronization, semaphores, etc.) </a:t>
            </a:r>
          </a:p>
          <a:p>
            <a:r>
              <a:rPr lang="en-US" dirty="0" smtClean="0"/>
              <a:t>   BUT: data not main-memory variables</a:t>
            </a:r>
          </a:p>
          <a:p>
            <a:endParaRPr lang="en-US" dirty="0" smtClean="0"/>
          </a:p>
          <a:p>
            <a:r>
              <a:rPr lang="en-US" dirty="0" smtClean="0"/>
              <a:t>Appears similar to file system concurrent access </a:t>
            </a:r>
          </a:p>
          <a:p>
            <a:r>
              <a:rPr lang="en-US" dirty="0" smtClean="0"/>
              <a:t>   BUT: want to control at smaller granularity</a:t>
            </a:r>
          </a:p>
          <a:p>
            <a:endParaRPr lang="en-US" dirty="0" smtClean="0"/>
          </a:p>
          <a:p>
            <a:r>
              <a:rPr lang="en-US" dirty="0" smtClean="0"/>
              <a:t>Also database may be distributed, replicated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4E7D1-EE80-F649-9228-971F3B05FF3C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CF7E9E-E960-D145-8861-4E20849ED6A6}" type="slidenum">
              <a:rPr lang="en-US"/>
              <a:pPr/>
              <a:t>21</a:t>
            </a:fld>
            <a:endParaRPr lang="en-US"/>
          </a:p>
        </p:txBody>
      </p:sp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0C8B34E-4D02-0B48-927C-573388C3BCF2}" type="slidenum">
              <a:rPr lang="en-US"/>
              <a:pPr/>
              <a:t>24</a:t>
            </a:fld>
            <a:endParaRPr lang="en-US"/>
          </a:p>
        </p:txBody>
      </p:sp>
      <p:sp>
        <p:nvSpPr>
          <p:cNvPr id="242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3685D1C-743B-1D41-A69C-C70AA75EEE8E}" type="slidenum">
              <a:rPr lang="en-US"/>
              <a:pPr/>
              <a:t>27</a:t>
            </a:fld>
            <a:endParaRPr lang="en-US"/>
          </a:p>
        </p:txBody>
      </p:sp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each item, say why we are learning about it.</a:t>
            </a:r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650813-EE84-7E41-A72C-256814B1C474}" type="slidenum">
              <a:rPr lang="en-US"/>
              <a:pPr/>
              <a:t>28</a:t>
            </a:fld>
            <a:endParaRPr lang="en-US"/>
          </a:p>
        </p:txBody>
      </p:sp>
      <p:sp>
        <p:nvSpPr>
          <p:cNvPr id="231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9D77C3-4A87-EE4F-BCE3-095F69F0C463}" type="slidenum">
              <a:rPr lang="en-US"/>
              <a:pPr/>
              <a:t>3</a:t>
            </a:fld>
            <a:endParaRPr lang="en-US"/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63BB01A-6F96-4C42-9EF0-22B8BF6303E1}" type="slidenum">
              <a:rPr lang="en-US"/>
              <a:pPr/>
              <a:t>4</a:t>
            </a:fld>
            <a:endParaRPr lang="en-US"/>
          </a:p>
        </p:txBody>
      </p:sp>
      <p:sp>
        <p:nvSpPr>
          <p:cNvPr id="204802" name="Rectangle 102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701675"/>
            <a:ext cx="4673600" cy="35052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03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2338" y="4440238"/>
            <a:ext cx="5153025" cy="41290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0C8692A-CE6A-D546-8D07-A745C1C5BAAF}" type="slidenum">
              <a:rPr lang="en-US"/>
              <a:pPr/>
              <a:t>5</a:t>
            </a:fld>
            <a:endParaRPr lang="en-US"/>
          </a:p>
        </p:txBody>
      </p:sp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3D9045-A03E-D641-9167-8CB65A29DC2A}" type="slidenum">
              <a:rPr lang="en-US"/>
              <a:pPr/>
              <a:t>6</a:t>
            </a:fld>
            <a:endParaRPr lang="en-US"/>
          </a:p>
        </p:txBody>
      </p:sp>
      <p:sp>
        <p:nvSpPr>
          <p:cNvPr id="83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3EC623E-C6C1-B345-BF22-D55E2976B0D5}" type="slidenum">
              <a:rPr lang="en-US"/>
              <a:pPr/>
              <a:t>7</a:t>
            </a:fld>
            <a:endParaRPr lang="en-US"/>
          </a:p>
        </p:txBody>
      </p:sp>
      <p:sp>
        <p:nvSpPr>
          <p:cNvPr id="84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258EED3-8F35-5B4D-A48E-1ABF88AAB500}" type="slidenum">
              <a:rPr lang="en-US"/>
              <a:pPr/>
              <a:t>8</a:t>
            </a:fld>
            <a:endParaRPr lang="en-US"/>
          </a:p>
        </p:txBody>
      </p:sp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7C04BA1-5ED3-9848-B693-3BA637BFCB92}" type="slidenum">
              <a:rPr lang="en-US"/>
              <a:pPr/>
              <a:t>9</a:t>
            </a:fld>
            <a:endParaRPr lang="en-US"/>
          </a:p>
        </p:txBody>
      </p:sp>
      <p:sp>
        <p:nvSpPr>
          <p:cNvPr id="192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73C4ED0-EF04-D148-8A2C-6C14D98819D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BCE0449-9B7D-D74F-9ABC-C229BB6FB2D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DABF7BA-44C7-B440-AB5D-D89ECB2D3CF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CE105E6-B6DA-CC49-A170-9CC5CA40304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D4A5CBF-D950-0C4B-B885-66F6E7F2FFB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5FEA3D4-B242-A843-B2BE-E8ACA03C6D5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3144FBC-D67A-8044-9342-5C71D6A7B40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D848B1F-9B20-0442-99FC-E61E4F5288A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29D79F4-27E6-D24B-A46B-F459E72AE75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C977424-7887-334E-B5FA-A31AF09A53F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B9F9B46-7C74-624A-9F3C-3E009204258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94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4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994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248400"/>
            <a:ext cx="3352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FontTx/>
              <a:buNone/>
              <a:defRPr sz="1400">
                <a:latin typeface="Arial"/>
                <a:cs typeface="Arial"/>
              </a:defRPr>
            </a:lvl1pPr>
          </a:lstStyle>
          <a:p>
            <a:r>
              <a:rPr lang="en-US" smtClean="0"/>
              <a:t>Dan Suciu - CSE 344, Winter 2012</a:t>
            </a:r>
            <a:endParaRPr lang="en-US" dirty="0"/>
          </a:p>
        </p:txBody>
      </p:sp>
      <p:sp>
        <p:nvSpPr>
          <p:cNvPr id="3994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400">
                <a:latin typeface="Arial"/>
              </a:defRPr>
            </a:lvl1pPr>
          </a:lstStyle>
          <a:p>
            <a:fld id="{8D3EA24D-2F66-F24F-BEF3-F1CFBE0751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Arial"/>
          <a:ea typeface="ＭＳ Ｐゴシック" charset="-128"/>
          <a:cs typeface="Arial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Arial"/>
          <a:ea typeface="ＭＳ Ｐゴシック" charset="-128"/>
          <a:cs typeface="Arial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gif"/><Relationship Id="rId7" Type="http://schemas.openxmlformats.org/officeDocument/2006/relationships/image" Target="../media/image5.jpeg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s.washington.edu/344" TargetMode="External"/><Relationship Id="rId3" Type="http://schemas.openxmlformats.org/officeDocument/2006/relationships/hyperlink" Target="http://newgradianc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suciu@cs.washington.edu" TargetMode="External"/><Relationship Id="rId4" Type="http://schemas.openxmlformats.org/officeDocument/2006/relationships/hyperlink" Target="mailto:pkoutris@cs.washington.edu" TargetMode="External"/><Relationship Id="rId5" Type="http://schemas.openxmlformats.org/officeDocument/2006/relationships/hyperlink" Target="mailto:jerryzli@u.washington.edu" TargetMode="External"/><Relationship Id="rId6" Type="http://schemas.openxmlformats.org/officeDocument/2006/relationships/hyperlink" Target="mailto:mmoyers@gmail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371600"/>
            <a:ext cx="7772400" cy="1470025"/>
          </a:xfrm>
        </p:spPr>
        <p:txBody>
          <a:bodyPr/>
          <a:lstStyle/>
          <a:p>
            <a:r>
              <a:rPr lang="en-US" sz="3600" dirty="0" smtClean="0"/>
              <a:t>Introduction to Data Management CSE 344</a:t>
            </a:r>
            <a:endParaRPr lang="en-US" sz="3600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1: Introduction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BC55A-2190-0844-8400-D26C4B22B8D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 dirty="0"/>
          </a:p>
        </p:txBody>
      </p:sp>
      <p:sp>
        <p:nvSpPr>
          <p:cNvPr id="2" name="Cloud 1"/>
          <p:cNvSpPr/>
          <p:nvPr/>
        </p:nvSpPr>
        <p:spPr bwMode="auto">
          <a:xfrm>
            <a:off x="127727" y="5181600"/>
            <a:ext cx="4422384" cy="983873"/>
          </a:xfrm>
          <a:prstGeom prst="clou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</a:rPr>
              <a:t>Couldn’t register?</a:t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</a:rPr>
            </a:b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</a:rPr>
              <a:t>Signup on the overload list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C4123-D318-6B43-831E-86656BAACB56}" type="slidenum">
              <a:rPr lang="en-US"/>
              <a:pPr/>
              <a:t>10</a:t>
            </a:fld>
            <a:endParaRPr lang="en-US" dirty="0"/>
          </a:p>
        </p:txBody>
      </p:sp>
      <p:sp>
        <p:nvSpPr>
          <p:cNvPr id="222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Six </a:t>
            </a:r>
            <a:r>
              <a:rPr lang="en-US" sz="4000" dirty="0" err="1" smtClean="0"/>
              <a:t>Homeworks</a:t>
            </a:r>
            <a:endParaRPr lang="en-US" sz="4000" dirty="0"/>
          </a:p>
        </p:txBody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buNone/>
            </a:pPr>
            <a:r>
              <a:rPr lang="en-US" dirty="0" smtClean="0"/>
              <a:t>H1 and H2: Basic SQL with </a:t>
            </a:r>
            <a:r>
              <a:rPr lang="en-US" dirty="0" err="1" smtClean="0"/>
              <a:t>SQLite</a:t>
            </a:r>
            <a:endParaRPr lang="en-US" dirty="0" smtClean="0"/>
          </a:p>
          <a:p>
            <a:pPr marL="609600" indent="-609600">
              <a:buNone/>
            </a:pPr>
            <a:r>
              <a:rPr lang="en-US" dirty="0" smtClean="0"/>
              <a:t>H3: Advanced SQL with SQL Server</a:t>
            </a:r>
          </a:p>
          <a:p>
            <a:pPr marL="609600" indent="-609600">
              <a:buNone/>
            </a:pPr>
            <a:r>
              <a:rPr lang="en-US" dirty="0" smtClean="0"/>
              <a:t>H4: XML and </a:t>
            </a:r>
            <a:r>
              <a:rPr lang="en-US" dirty="0" err="1" smtClean="0"/>
              <a:t>XQuery</a:t>
            </a:r>
            <a:r>
              <a:rPr lang="en-US" dirty="0" smtClean="0"/>
              <a:t> with Saxon</a:t>
            </a:r>
          </a:p>
          <a:p>
            <a:pPr marL="609600" indent="-609600">
              <a:buNone/>
            </a:pPr>
            <a:r>
              <a:rPr lang="en-US" dirty="0" smtClean="0"/>
              <a:t>H5: SQL in Java (JDBC)</a:t>
            </a:r>
          </a:p>
          <a:p>
            <a:pPr marL="609600" indent="-609600">
              <a:buNone/>
            </a:pPr>
            <a:r>
              <a:rPr lang="en-US" dirty="0" smtClean="0"/>
              <a:t>H6: Parallel processing with </a:t>
            </a:r>
            <a:r>
              <a:rPr lang="en-US" dirty="0" err="1" smtClean="0"/>
              <a:t>MapReduce</a:t>
            </a:r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222212" name="Rectangle 4"/>
          <p:cNvSpPr>
            <a:spLocks noChangeArrowheads="1"/>
          </p:cNvSpPr>
          <p:nvPr/>
        </p:nvSpPr>
        <p:spPr bwMode="auto">
          <a:xfrm>
            <a:off x="1981200" y="6096000"/>
            <a:ext cx="5995902" cy="4616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FontTx/>
              <a:buNone/>
            </a:pPr>
            <a:r>
              <a:rPr lang="en-US" dirty="0" smtClean="0">
                <a:latin typeface="Arial"/>
                <a:cs typeface="Arial"/>
              </a:rPr>
              <a:t>Due date: Wednesdays, but check website</a:t>
            </a:r>
            <a:endParaRPr lang="en-US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</a:t>
            </a:r>
            <a:r>
              <a:rPr lang="en-US" dirty="0" err="1" smtClean="0"/>
              <a:t>Homeworks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 smtClean="0"/>
              <a:t>Homeworks</a:t>
            </a:r>
            <a:r>
              <a:rPr lang="en-US" sz="2800" dirty="0" smtClean="0"/>
              <a:t> will take a significant amount of time but most time should be spent *learning*</a:t>
            </a:r>
          </a:p>
          <a:p>
            <a:endParaRPr lang="en-US" sz="2800" dirty="0" smtClean="0"/>
          </a:p>
          <a:p>
            <a:r>
              <a:rPr lang="en-US" sz="2800" dirty="0" smtClean="0"/>
              <a:t>Very practical assignments</a:t>
            </a:r>
          </a:p>
          <a:p>
            <a:endParaRPr lang="en-US" sz="2800" dirty="0" smtClean="0"/>
          </a:p>
          <a:p>
            <a:r>
              <a:rPr lang="en-US" sz="2800" dirty="0" smtClean="0"/>
              <a:t>Put everything on your resume!!!</a:t>
            </a:r>
            <a:r>
              <a:rPr lang="en-US" sz="2400" dirty="0" smtClean="0"/>
              <a:t> </a:t>
            </a:r>
          </a:p>
          <a:p>
            <a:pPr lvl="1"/>
            <a:r>
              <a:rPr lang="en-US" sz="2400" dirty="0" smtClean="0"/>
              <a:t>SQL, </a:t>
            </a:r>
            <a:r>
              <a:rPr lang="en-US" sz="2400" dirty="0" err="1" smtClean="0"/>
              <a:t>SQLite</a:t>
            </a:r>
            <a:r>
              <a:rPr lang="en-US" sz="2400" dirty="0" smtClean="0"/>
              <a:t>, SQL Server, JDBC, XML, </a:t>
            </a:r>
            <a:r>
              <a:rPr lang="en-US" sz="2400" dirty="0" err="1" smtClean="0"/>
              <a:t>XQuery</a:t>
            </a:r>
            <a:r>
              <a:rPr lang="en-US" sz="2400" dirty="0" smtClean="0"/>
              <a:t>, Saxon, Amazon Elastic </a:t>
            </a:r>
            <a:r>
              <a:rPr lang="en-US" sz="2400" dirty="0" err="1" smtClean="0"/>
              <a:t>MapReduce</a:t>
            </a:r>
            <a:r>
              <a:rPr lang="en-US" sz="2400" dirty="0" smtClean="0"/>
              <a:t>, Pig Latin, …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B3C24-36BE-7849-A05F-4AD511DE1DC7}" type="slidenum">
              <a:rPr lang="en-US"/>
              <a:pPr/>
              <a:t>12</a:t>
            </a:fld>
            <a:endParaRPr lang="en-US" dirty="0"/>
          </a:p>
        </p:txBody>
      </p:sp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/>
          <a:lstStyle/>
          <a:p>
            <a:r>
              <a:rPr lang="en-US" sz="4000" dirty="0" smtClean="0"/>
              <a:t>Many Web Quizzes</a:t>
            </a:r>
            <a:endParaRPr lang="en-US" sz="4000" dirty="0"/>
          </a:p>
        </p:txBody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981200"/>
            <a:ext cx="8077200" cy="4114800"/>
          </a:xfrm>
        </p:spPr>
        <p:txBody>
          <a:bodyPr/>
          <a:lstStyle/>
          <a:p>
            <a:pPr marL="609600" indent="-609600"/>
            <a:r>
              <a:rPr lang="en-US" sz="2800" dirty="0" smtClean="0">
                <a:solidFill>
                  <a:srgbClr val="FF0000"/>
                </a:solidFill>
              </a:rPr>
              <a:t>Class token on the white board: write it down</a:t>
            </a:r>
          </a:p>
          <a:p>
            <a:pPr marL="609600" indent="-609600"/>
            <a:r>
              <a:rPr lang="en-US" sz="2800" dirty="0" smtClean="0"/>
              <a:t>Very short online tests</a:t>
            </a:r>
          </a:p>
          <a:p>
            <a:pPr marL="609600" indent="-609600"/>
            <a:r>
              <a:rPr lang="en-US" sz="2800" dirty="0" smtClean="0"/>
              <a:t>Can take many times: best score counts!</a:t>
            </a:r>
          </a:p>
          <a:p>
            <a:pPr marL="609600" indent="-609600"/>
            <a:r>
              <a:rPr lang="en-US" sz="2800" dirty="0" smtClean="0"/>
              <a:t>Provide explanations for wrong answers</a:t>
            </a:r>
          </a:p>
          <a:p>
            <a:pPr marL="609600" indent="-609600"/>
            <a:r>
              <a:rPr lang="en-US" sz="2800" dirty="0" smtClean="0"/>
              <a:t>Will help you</a:t>
            </a:r>
          </a:p>
          <a:p>
            <a:pPr marL="1009650" lvl="1" indent="-609600"/>
            <a:r>
              <a:rPr lang="en-US" sz="2400" dirty="0" smtClean="0"/>
              <a:t>Test your knowledge</a:t>
            </a:r>
          </a:p>
          <a:p>
            <a:pPr marL="1009650" lvl="1" indent="-609600"/>
            <a:r>
              <a:rPr lang="en-US" sz="2400" dirty="0" smtClean="0"/>
              <a:t>Stay in synch with class</a:t>
            </a:r>
          </a:p>
          <a:p>
            <a:pPr marL="1009650" lvl="1" indent="-609600"/>
            <a:r>
              <a:rPr lang="en-US" sz="2400" dirty="0" smtClean="0"/>
              <a:t>Get ready for </a:t>
            </a:r>
            <a:r>
              <a:rPr lang="en-US" sz="2400" dirty="0" err="1" smtClean="0"/>
              <a:t>homeworks</a:t>
            </a:r>
            <a:endParaRPr lang="en-US" sz="24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828800" y="6096000"/>
            <a:ext cx="5608026" cy="4616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FontTx/>
              <a:buNone/>
            </a:pPr>
            <a:r>
              <a:rPr lang="en-US" dirty="0" smtClean="0">
                <a:latin typeface="Arial"/>
                <a:cs typeface="Arial"/>
              </a:rPr>
              <a:t>Due date: Saturdays, but check website</a:t>
            </a:r>
            <a:endParaRPr lang="en-US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55F6B-5213-5849-932F-E848DBCECD82}" type="slidenum">
              <a:rPr lang="en-US"/>
              <a:pPr/>
              <a:t>13</a:t>
            </a:fld>
            <a:endParaRPr lang="en-US"/>
          </a:p>
        </p:txBody>
      </p:sp>
      <p:sp>
        <p:nvSpPr>
          <p:cNvPr id="224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Exams</a:t>
            </a:r>
          </a:p>
        </p:txBody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Midterm and Final</a:t>
            </a:r>
          </a:p>
          <a:p>
            <a:endParaRPr lang="en-US" dirty="0" smtClean="0"/>
          </a:p>
          <a:p>
            <a:r>
              <a:rPr lang="en-US" dirty="0" smtClean="0"/>
              <a:t>Check course website for dates</a:t>
            </a:r>
          </a:p>
          <a:p>
            <a:r>
              <a:rPr lang="en-US" dirty="0" smtClean="0"/>
              <a:t>Location: in class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Check past offerings of 344 and 444 for practice exams with solutions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A4131-145C-0F4E-95AC-405C50012A93}" type="slidenum">
              <a:rPr lang="en-US"/>
              <a:pPr/>
              <a:t>14</a:t>
            </a:fld>
            <a:endParaRPr lang="en-US"/>
          </a:p>
        </p:txBody>
      </p:sp>
      <p:sp>
        <p:nvSpPr>
          <p:cNvPr id="144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Outline of Today’s Lecture</a:t>
            </a:r>
          </a:p>
        </p:txBody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8001000" cy="4114800"/>
          </a:xfrm>
        </p:spPr>
        <p:txBody>
          <a:bodyPr/>
          <a:lstStyle/>
          <a:p>
            <a:pPr marL="609600" indent="-609600">
              <a:buFont typeface="Arial" charset="0"/>
              <a:buAutoNum type="arabicPeriod"/>
            </a:pPr>
            <a:r>
              <a:rPr lang="en-US" sz="2800" dirty="0"/>
              <a:t>Overview of</a:t>
            </a:r>
            <a:r>
              <a:rPr lang="en-US" sz="2800" dirty="0" smtClean="0"/>
              <a:t> database management systems</a:t>
            </a:r>
          </a:p>
          <a:p>
            <a:pPr marL="1009650" lvl="1" indent="-609600">
              <a:buFont typeface="Arial" charset="0"/>
              <a:buAutoNum type="arabicPeriod"/>
            </a:pPr>
            <a:r>
              <a:rPr lang="en-US" sz="2400" dirty="0" smtClean="0"/>
              <a:t>Why they are helpful</a:t>
            </a:r>
          </a:p>
          <a:p>
            <a:pPr marL="1009650" lvl="1" indent="-609600">
              <a:buFont typeface="Arial" charset="0"/>
              <a:buAutoNum type="arabicPeriod"/>
            </a:pPr>
            <a:r>
              <a:rPr lang="en-US" sz="2400" dirty="0" smtClean="0"/>
              <a:t>What are some of their key features</a:t>
            </a:r>
          </a:p>
          <a:p>
            <a:pPr marL="1009650" lvl="1" indent="-609600">
              <a:buFont typeface="Arial" charset="0"/>
              <a:buAutoNum type="arabicPeriod"/>
            </a:pPr>
            <a:r>
              <a:rPr lang="en-US" sz="2400" dirty="0" smtClean="0"/>
              <a:t>What are some of their key concepts</a:t>
            </a:r>
          </a:p>
          <a:p>
            <a:pPr marL="609600" indent="-609600">
              <a:buNone/>
            </a:pPr>
            <a:endParaRPr lang="en-US" sz="2800" dirty="0" smtClean="0"/>
          </a:p>
          <a:p>
            <a:pPr marL="609600" indent="-609600">
              <a:buFont typeface="Arial" charset="0"/>
              <a:buAutoNum type="arabicPeriod"/>
            </a:pPr>
            <a:r>
              <a:rPr lang="en-US" sz="2800" dirty="0"/>
              <a:t>Course content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76A1D-2A8A-C247-BEC7-87BA7EA061B8}" type="slidenum">
              <a:rPr lang="en-US"/>
              <a:pPr/>
              <a:t>15</a:t>
            </a:fld>
            <a:endParaRPr 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Database</a:t>
            </a:r>
          </a:p>
        </p:txBody>
      </p:sp>
      <p:sp>
        <p:nvSpPr>
          <p:cNvPr id="152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What is a database ?</a:t>
            </a:r>
          </a:p>
          <a:p>
            <a:endParaRPr lang="en-US" sz="2800" dirty="0"/>
          </a:p>
          <a:p>
            <a:endParaRPr lang="en-US" sz="2800" dirty="0"/>
          </a:p>
          <a:p>
            <a:pPr>
              <a:buFontTx/>
              <a:buNone/>
            </a:pPr>
            <a:r>
              <a:rPr lang="en-US" sz="2800" dirty="0"/>
              <a:t>Give examples of databases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111CB-93BA-5947-B1F3-2B516C9CB16E}" type="slidenum">
              <a:rPr lang="en-US"/>
              <a:pPr/>
              <a:t>16</a:t>
            </a:fld>
            <a:endParaRPr lang="en-US"/>
          </a:p>
        </p:txBody>
      </p:sp>
      <p:sp>
        <p:nvSpPr>
          <p:cNvPr id="15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Database</a:t>
            </a:r>
          </a:p>
        </p:txBody>
      </p:sp>
      <p:sp>
        <p:nvSpPr>
          <p:cNvPr id="154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What is a database ?</a:t>
            </a:r>
          </a:p>
          <a:p>
            <a:r>
              <a:rPr lang="en-US" sz="2400" dirty="0"/>
              <a:t>A collection of files storing related data</a:t>
            </a:r>
          </a:p>
          <a:p>
            <a:endParaRPr lang="en-US" sz="2800" dirty="0"/>
          </a:p>
          <a:p>
            <a:pPr>
              <a:buFontTx/>
              <a:buNone/>
            </a:pPr>
            <a:r>
              <a:rPr lang="en-US" sz="2800" dirty="0"/>
              <a:t>Give examples of databases</a:t>
            </a:r>
          </a:p>
          <a:p>
            <a:r>
              <a:rPr lang="en-US" sz="2400" dirty="0"/>
              <a:t>Accounts database; payroll database; UW’s students database; Amazon’s products database; airline reservation database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BB56-AA85-2D47-8BFB-E54423914ABE}" type="slidenum">
              <a:rPr lang="en-US"/>
              <a:pPr/>
              <a:t>17</a:t>
            </a:fld>
            <a:endParaRPr lang="en-US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609600"/>
            <a:ext cx="8305800" cy="1143000"/>
          </a:xfrm>
        </p:spPr>
        <p:txBody>
          <a:bodyPr/>
          <a:lstStyle/>
          <a:p>
            <a:r>
              <a:rPr lang="en-US" sz="4000" dirty="0"/>
              <a:t>Database Management System</a:t>
            </a:r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What is a DBMS ?</a:t>
            </a:r>
            <a:endParaRPr lang="en-US" sz="2800" dirty="0" smtClean="0"/>
          </a:p>
          <a:p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>
              <a:buFontTx/>
              <a:buNone/>
            </a:pPr>
            <a:r>
              <a:rPr lang="en-US" sz="2800" dirty="0"/>
              <a:t>Give examples of </a:t>
            </a:r>
            <a:r>
              <a:rPr lang="en-US" sz="2800" dirty="0" err="1" smtClean="0"/>
              <a:t>DBMSs</a:t>
            </a:r>
            <a:endParaRPr lang="en-US" sz="28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6B9D-D1EA-A54A-8C85-75CB4489BE6B}" type="slidenum">
              <a:rPr lang="en-US"/>
              <a:pPr/>
              <a:t>18</a:t>
            </a:fld>
            <a:endParaRPr lang="en-US"/>
          </a:p>
        </p:txBody>
      </p:sp>
      <p:sp>
        <p:nvSpPr>
          <p:cNvPr id="158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What is a DBMS ?</a:t>
            </a:r>
          </a:p>
          <a:p>
            <a:r>
              <a:rPr lang="en-US" sz="2400" i="1" dirty="0"/>
              <a:t>A big C program written by someone else that allows us to manage efficiently a large database and allows it to persist over long periods of </a:t>
            </a:r>
            <a:r>
              <a:rPr lang="en-US" sz="2400" i="1" dirty="0" smtClean="0"/>
              <a:t>time</a:t>
            </a:r>
            <a:endParaRPr lang="en-US" sz="2800" dirty="0" smtClean="0"/>
          </a:p>
          <a:p>
            <a:pPr>
              <a:buFontTx/>
              <a:buNone/>
            </a:pPr>
            <a:r>
              <a:rPr lang="en-US" sz="2800" dirty="0"/>
              <a:t>Give examples of </a:t>
            </a:r>
            <a:r>
              <a:rPr lang="en-US" sz="2800" dirty="0" err="1" smtClean="0"/>
              <a:t>DBMSs</a:t>
            </a:r>
            <a:endParaRPr lang="en-US" sz="2800" dirty="0" smtClean="0"/>
          </a:p>
          <a:p>
            <a:pPr lvl="1"/>
            <a:r>
              <a:rPr lang="en-US" sz="2000" dirty="0" smtClean="0"/>
              <a:t>Oracle, IBM (DB2, Informix), Microsoft (SQL Server, Access)</a:t>
            </a:r>
          </a:p>
          <a:p>
            <a:pPr lvl="1"/>
            <a:r>
              <a:rPr lang="en-US" sz="2000" dirty="0" smtClean="0"/>
              <a:t>Sybase</a:t>
            </a:r>
          </a:p>
          <a:p>
            <a:pPr lvl="1"/>
            <a:r>
              <a:rPr lang="en-US" sz="2000" dirty="0" smtClean="0"/>
              <a:t>Open source: </a:t>
            </a:r>
            <a:r>
              <a:rPr lang="en-US" sz="2000" dirty="0" err="1" smtClean="0"/>
              <a:t>MySQL</a:t>
            </a:r>
            <a:r>
              <a:rPr lang="en-US" sz="2000" dirty="0" smtClean="0"/>
              <a:t> (Sun/Oracle), </a:t>
            </a:r>
            <a:r>
              <a:rPr lang="en-US" sz="2000" dirty="0" err="1" smtClean="0"/>
              <a:t>PostgreSQL</a:t>
            </a:r>
            <a:endParaRPr lang="en-US" sz="2000" dirty="0" smtClean="0"/>
          </a:p>
          <a:p>
            <a:pPr lvl="1"/>
            <a:r>
              <a:rPr lang="en-US" sz="2000" dirty="0" smtClean="0"/>
              <a:t>Open source library: </a:t>
            </a:r>
            <a:r>
              <a:rPr lang="en-US" sz="2000" dirty="0" err="1" smtClean="0"/>
              <a:t>SQLite</a:t>
            </a:r>
            <a:endParaRPr lang="en-US" sz="2000" dirty="0" smtClean="0"/>
          </a:p>
          <a:p>
            <a:pPr>
              <a:buNone/>
            </a:pPr>
            <a:r>
              <a:rPr lang="en-US" sz="2800" dirty="0" smtClean="0"/>
              <a:t>We will focus on </a:t>
            </a:r>
            <a:r>
              <a:rPr lang="en-US" sz="2800" dirty="0" smtClean="0">
                <a:solidFill>
                  <a:srgbClr val="0000FF"/>
                </a:solidFill>
              </a:rPr>
              <a:t>relational </a:t>
            </a:r>
            <a:r>
              <a:rPr lang="en-US" sz="2800" dirty="0" err="1" smtClean="0"/>
              <a:t>DBMSs</a:t>
            </a:r>
            <a:r>
              <a:rPr lang="en-US" sz="2800" dirty="0" smtClean="0"/>
              <a:t> most quarter</a:t>
            </a:r>
          </a:p>
          <a:p>
            <a:endParaRPr lang="en-US" sz="2400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609600"/>
            <a:ext cx="8305800" cy="1143000"/>
          </a:xfrm>
        </p:spPr>
        <p:txBody>
          <a:bodyPr/>
          <a:lstStyle/>
          <a:p>
            <a:r>
              <a:rPr lang="en-US" sz="4000" dirty="0"/>
              <a:t>Database Management System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An </a:t>
            </a:r>
            <a:r>
              <a:rPr lang="en-US" sz="4000" dirty="0"/>
              <a:t>Example: Online Bookseller</a:t>
            </a:r>
            <a:endParaRPr lang="en-US" sz="4000" dirty="0"/>
          </a:p>
        </p:txBody>
      </p:sp>
      <p:sp>
        <p:nvSpPr>
          <p:cNvPr id="1628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153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smtClean="0"/>
              <a:t>What data do we need?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Data</a:t>
            </a:r>
            <a:r>
              <a:rPr lang="en-US" sz="2400" dirty="0" smtClean="0"/>
              <a:t>: Information on books, customers, pending </a:t>
            </a:r>
            <a:r>
              <a:rPr lang="en-US" sz="2400" dirty="0"/>
              <a:t>orders, order histories, trends, preferences, </a:t>
            </a:r>
            <a:r>
              <a:rPr lang="en-US" sz="2400" dirty="0" smtClean="0"/>
              <a:t>etc.</a:t>
            </a:r>
            <a:br>
              <a:rPr lang="en-US" sz="2400" dirty="0" smtClean="0"/>
            </a:br>
            <a:r>
              <a:rPr lang="en-US" sz="2400" dirty="0" smtClean="0"/>
              <a:t>Massive </a:t>
            </a:r>
            <a:r>
              <a:rPr lang="en-US" sz="2400" dirty="0"/>
              <a:t>data: hundreds of GB and growing!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What </a:t>
            </a:r>
            <a:r>
              <a:rPr lang="en-US" sz="2800" dirty="0" smtClean="0"/>
              <a:t>capabilities on the data </a:t>
            </a:r>
            <a:r>
              <a:rPr lang="en-US" sz="2800" dirty="0"/>
              <a:t>do we need</a:t>
            </a:r>
            <a:r>
              <a:rPr lang="en-US" sz="2800" dirty="0" smtClean="0"/>
              <a:t>?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Find specific </a:t>
            </a:r>
            <a:r>
              <a:rPr lang="en-US" sz="2400" dirty="0"/>
              <a:t>book, list all books in </a:t>
            </a:r>
            <a:r>
              <a:rPr lang="en-US" sz="2400" dirty="0" smtClean="0"/>
              <a:t>a </a:t>
            </a:r>
            <a:r>
              <a:rPr lang="en-US" sz="2400" dirty="0"/>
              <a:t>certain category and price range, generate an order history</a:t>
            </a:r>
            <a:r>
              <a:rPr lang="en-US" sz="2400" dirty="0" smtClean="0"/>
              <a:t>, produce </a:t>
            </a:r>
            <a:r>
              <a:rPr lang="en-US" sz="2400" dirty="0"/>
              <a:t>sales figures grouped by </a:t>
            </a:r>
            <a:r>
              <a:rPr lang="en-US" sz="2400" dirty="0" smtClean="0"/>
              <a:t>state, </a:t>
            </a:r>
            <a:r>
              <a:rPr lang="en-US" sz="2400" dirty="0" err="1" smtClean="0"/>
              <a:t>etc</a:t>
            </a: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 smtClean="0"/>
              <a:t>Data is persistent: outlives application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Data is safe: from failures, malicious users </a:t>
            </a:r>
            <a:r>
              <a:rPr lang="en-US" sz="2800" dirty="0" err="1" smtClean="0"/>
              <a:t>etc</a:t>
            </a:r>
            <a:endParaRPr lang="en-US" sz="2800" dirty="0" smtClean="0"/>
          </a:p>
          <a:p>
            <a:pPr>
              <a:lnSpc>
                <a:spcPct val="90000"/>
              </a:lnSpc>
            </a:pPr>
            <a:r>
              <a:rPr lang="en-US" sz="2800" dirty="0" smtClean="0"/>
              <a:t>Multi-user access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62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81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536061"/>
            <a:ext cx="1752599" cy="1321938"/>
          </a:xfrm>
          <a:prstGeom prst="rect">
            <a:avLst/>
          </a:prstGeom>
        </p:spPr>
      </p:pic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1000" y="0"/>
            <a:ext cx="3802601" cy="175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8153400" cy="4114800"/>
          </a:xfrm>
        </p:spPr>
        <p:txBody>
          <a:bodyPr/>
          <a:lstStyle/>
          <a:p>
            <a:r>
              <a:rPr lang="en-US" sz="2400" dirty="0" smtClean="0"/>
              <a:t>The world is drowning in data!</a:t>
            </a:r>
          </a:p>
          <a:p>
            <a:r>
              <a:rPr lang="en-US" sz="2400" dirty="0" smtClean="0"/>
              <a:t>Need computer scientists to help manage this data</a:t>
            </a:r>
          </a:p>
          <a:p>
            <a:pPr lvl="1"/>
            <a:r>
              <a:rPr lang="en-US" sz="2000" dirty="0" smtClean="0"/>
              <a:t>Help domain scientists achieve new discoveries</a:t>
            </a:r>
          </a:p>
          <a:p>
            <a:pPr lvl="1"/>
            <a:r>
              <a:rPr lang="en-US" sz="2000" dirty="0" smtClean="0"/>
              <a:t>Help companies provide better services (e.g. </a:t>
            </a:r>
            <a:r>
              <a:rPr lang="en-US" sz="2000" dirty="0" err="1" smtClean="0"/>
              <a:t>Facebook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smtClean="0"/>
              <a:t>Help governments become more efficient </a:t>
            </a:r>
          </a:p>
          <a:p>
            <a:r>
              <a:rPr lang="en-US" sz="2400" dirty="0" smtClean="0"/>
              <a:t>This class: introduction to data management</a:t>
            </a:r>
          </a:p>
          <a:p>
            <a:pPr lvl="1"/>
            <a:r>
              <a:rPr lang="en-US" sz="2000" dirty="0" smtClean="0"/>
              <a:t>Learn about existing tools and how to use them</a:t>
            </a:r>
          </a:p>
          <a:p>
            <a:pPr lvl="1"/>
            <a:r>
              <a:rPr lang="en-US" sz="2000" dirty="0" smtClean="0"/>
              <a:t>Learn data management principles</a:t>
            </a:r>
          </a:p>
          <a:p>
            <a:r>
              <a:rPr lang="en-US" sz="2400" dirty="0" smtClean="0"/>
              <a:t>CSE 444: how to build data management systems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0600" y="0"/>
            <a:ext cx="1778000" cy="1778000"/>
          </a:xfrm>
          <a:prstGeom prst="rect">
            <a:avLst/>
          </a:prstGeom>
        </p:spPr>
      </p:pic>
      <p:grpSp>
        <p:nvGrpSpPr>
          <p:cNvPr id="8" name="Group 7"/>
          <p:cNvGrpSpPr>
            <a:grpSpLocks/>
          </p:cNvGrpSpPr>
          <p:nvPr/>
        </p:nvGrpSpPr>
        <p:grpSpPr bwMode="auto">
          <a:xfrm flipH="1">
            <a:off x="0" y="609600"/>
            <a:ext cx="1973262" cy="1468437"/>
            <a:chOff x="1632" y="3146"/>
            <a:chExt cx="631" cy="560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 flipH="1">
              <a:off x="1632" y="3146"/>
              <a:ext cx="631" cy="56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hlink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latin typeface="Arial"/>
              </a:endParaRPr>
            </a:p>
          </p:txBody>
        </p:sp>
        <p:pic>
          <p:nvPicPr>
            <p:cNvPr id="10" name="Picture 4" descr="anim-sal_estuary_surface"/>
            <p:cNvPicPr>
              <a:picLocks noChangeAspect="1" noChangeArrowheads="1" noCrop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 flipH="1">
              <a:off x="1633" y="3159"/>
              <a:ext cx="620" cy="526"/>
            </a:xfrm>
            <a:prstGeom prst="rect">
              <a:avLst/>
            </a:prstGeom>
            <a:noFill/>
          </p:spPr>
        </p:pic>
      </p:grpSp>
      <p:pic>
        <p:nvPicPr>
          <p:cNvPr id="11" name="Picture 19" descr="hs-2006-46-a-full_jpg.jpg"/>
          <p:cNvPicPr>
            <a:picLocks noChangeAspect="1"/>
          </p:cNvPicPr>
          <p:nvPr/>
        </p:nvPicPr>
        <p:blipFill>
          <a:blip r:embed="rId7"/>
          <a:srcRect l="22345" r="13278" b="33252"/>
          <a:stretch>
            <a:fillRect/>
          </a:stretch>
        </p:blipFill>
        <p:spPr bwMode="auto">
          <a:xfrm>
            <a:off x="7295746" y="0"/>
            <a:ext cx="1848254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58000" y="5593080"/>
            <a:ext cx="2286000" cy="12649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Multi-user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8229600" cy="4114800"/>
          </a:xfrm>
        </p:spPr>
        <p:txBody>
          <a:bodyPr/>
          <a:lstStyle/>
          <a:p>
            <a:r>
              <a:rPr lang="en-US" sz="2400" dirty="0" smtClean="0"/>
              <a:t>Jane and John both have ID number for gift certificate (credit) of $200 they got as a wedding gift</a:t>
            </a:r>
          </a:p>
          <a:p>
            <a:pPr lvl="1"/>
            <a:r>
              <a:rPr lang="en-US" sz="2000" dirty="0" smtClean="0"/>
              <a:t>Jane @ her office orders "The Selfish Gene, R. Dawkins" ($80)</a:t>
            </a:r>
            <a:endParaRPr lang="en-US" sz="2400" dirty="0" smtClean="0"/>
          </a:p>
          <a:p>
            <a:pPr lvl="1"/>
            <a:r>
              <a:rPr lang="en-US" sz="2000" dirty="0" smtClean="0"/>
              <a:t>John @ his office orders "Guns and Steel, J. Diamond" ($100)</a:t>
            </a:r>
          </a:p>
          <a:p>
            <a:pPr lvl="1"/>
            <a:endParaRPr lang="en-US" sz="2000" dirty="0" smtClean="0"/>
          </a:p>
          <a:p>
            <a:r>
              <a:rPr lang="en-US" sz="2400" dirty="0" smtClean="0"/>
              <a:t>Questions:</a:t>
            </a:r>
            <a:endParaRPr lang="en-US" sz="2000" dirty="0" smtClean="0"/>
          </a:p>
          <a:p>
            <a:pPr lvl="1"/>
            <a:r>
              <a:rPr lang="en-US" sz="2000" dirty="0" smtClean="0"/>
              <a:t>What is the ending credit? </a:t>
            </a:r>
          </a:p>
          <a:p>
            <a:pPr lvl="1"/>
            <a:r>
              <a:rPr lang="en-US" sz="2000" dirty="0" smtClean="0"/>
              <a:t>What if second book costs $130?</a:t>
            </a:r>
          </a:p>
          <a:p>
            <a:pPr lvl="1"/>
            <a:r>
              <a:rPr lang="en-US" sz="2000" dirty="0" smtClean="0"/>
              <a:t>What if system crashes?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Required Data </a:t>
            </a:r>
            <a:br>
              <a:rPr lang="en-US" dirty="0" smtClean="0"/>
            </a:br>
            <a:r>
              <a:rPr lang="en-US" dirty="0" smtClean="0"/>
              <a:t>Management </a:t>
            </a:r>
            <a:r>
              <a:rPr lang="en-US" dirty="0"/>
              <a:t>Functionality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Describe real-world entities in terms of stored data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 smtClean="0"/>
              <a:t>Persistently </a:t>
            </a:r>
            <a:r>
              <a:rPr lang="en-US" sz="2400" dirty="0"/>
              <a:t>store large datasets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Efficiently query &amp; update</a:t>
            </a:r>
          </a:p>
          <a:p>
            <a:pPr marL="990600" lvl="1" indent="-5334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000" dirty="0"/>
              <a:t>Must handle complex questions about data</a:t>
            </a:r>
          </a:p>
          <a:p>
            <a:pPr marL="990600" lvl="1" indent="-5334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000" dirty="0"/>
              <a:t>Must handle sophisticated updates</a:t>
            </a:r>
          </a:p>
          <a:p>
            <a:pPr marL="990600" lvl="1" indent="-5334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000" dirty="0"/>
              <a:t>Performance matters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Change structure (e.g., add attributes)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Concurrency control: enable simultaneous updates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Crash recovery</a:t>
            </a:r>
            <a:endParaRPr lang="en-US" sz="2400" dirty="0" smtClean="0"/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 smtClean="0"/>
              <a:t>Security and integrity</a:t>
            </a: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A8CC-219E-7C4A-931F-F992E5F7CA06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Did you ever encounter a data management problem?</a:t>
            </a:r>
          </a:p>
          <a:p>
            <a:pPr lvl="1"/>
            <a:r>
              <a:rPr lang="en-US" dirty="0" smtClean="0"/>
              <a:t>Experimental data from a homework?</a:t>
            </a:r>
          </a:p>
          <a:p>
            <a:pPr lvl="1"/>
            <a:r>
              <a:rPr lang="en-US" dirty="0" smtClean="0"/>
              <a:t>Personal data?</a:t>
            </a:r>
          </a:p>
          <a:p>
            <a:pPr lvl="1"/>
            <a:r>
              <a:rPr lang="en-US" dirty="0" smtClean="0"/>
              <a:t>Other data?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How did you manage your data?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DBMS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Expensive to implement all these features inside the application</a:t>
            </a:r>
          </a:p>
          <a:p>
            <a:endParaRPr lang="en-US" sz="2800" dirty="0" smtClean="0"/>
          </a:p>
          <a:p>
            <a:r>
              <a:rPr lang="en-US" sz="2800" dirty="0" smtClean="0"/>
              <a:t>DBMS provides these features (and more)</a:t>
            </a:r>
          </a:p>
          <a:p>
            <a:endParaRPr lang="en-US" sz="2800" dirty="0" smtClean="0"/>
          </a:p>
          <a:p>
            <a:r>
              <a:rPr lang="en-US" sz="2800" dirty="0" smtClean="0"/>
              <a:t>DBMS simplifies application development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ECBBF-D6C6-6540-91B8-8D661559DA85}" type="slidenum">
              <a:rPr lang="en-US"/>
              <a:pPr/>
              <a:t>24</a:t>
            </a:fld>
            <a:endParaRPr lang="en-US"/>
          </a:p>
        </p:txBody>
      </p:sp>
      <p:sp>
        <p:nvSpPr>
          <p:cNvPr id="227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Client/Server</a:t>
            </a:r>
            <a:r>
              <a:rPr lang="en-US" sz="4000" dirty="0" smtClean="0"/>
              <a:t> Architecture</a:t>
            </a:r>
            <a:endParaRPr lang="en-US" sz="4000" dirty="0"/>
          </a:p>
        </p:txBody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981200"/>
            <a:ext cx="8153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0000FF"/>
                </a:solidFill>
              </a:rPr>
              <a:t>There is</a:t>
            </a:r>
            <a:r>
              <a:rPr lang="en-US" sz="2800" dirty="0" smtClean="0">
                <a:solidFill>
                  <a:srgbClr val="0000FF"/>
                </a:solidFill>
              </a:rPr>
              <a:t> a single </a:t>
            </a:r>
            <a:r>
              <a:rPr lang="en-US" sz="2800" i="1" dirty="0">
                <a:solidFill>
                  <a:srgbClr val="0000FF"/>
                </a:solidFill>
              </a:rPr>
              <a:t>server</a:t>
            </a:r>
            <a:r>
              <a:rPr lang="en-US" sz="2800" dirty="0">
                <a:solidFill>
                  <a:srgbClr val="0000FF"/>
                </a:solidFill>
              </a:rPr>
              <a:t> that stores the database (called DBMS or RDBMS):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Usually a </a:t>
            </a:r>
            <a:r>
              <a:rPr lang="en-US" sz="2400" dirty="0" smtClean="0"/>
              <a:t>beefy </a:t>
            </a:r>
            <a:r>
              <a:rPr lang="en-US" sz="2400" dirty="0"/>
              <a:t>system, e.g. IISQLSRV1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But can be your own desktop…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… or a huge cluster running a parallel</a:t>
            </a:r>
            <a:r>
              <a:rPr lang="en-US" sz="2400" dirty="0" smtClean="0"/>
              <a:t> DBMS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0000FF"/>
                </a:solidFill>
              </a:rPr>
              <a:t>Many </a:t>
            </a:r>
            <a:r>
              <a:rPr lang="en-US" sz="2800" i="1" dirty="0">
                <a:solidFill>
                  <a:srgbClr val="0000FF"/>
                </a:solidFill>
              </a:rPr>
              <a:t>clients</a:t>
            </a:r>
            <a:r>
              <a:rPr lang="en-US" sz="2800" dirty="0">
                <a:solidFill>
                  <a:srgbClr val="0000FF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run </a:t>
            </a:r>
            <a:r>
              <a:rPr lang="en-US" sz="2800" dirty="0">
                <a:solidFill>
                  <a:srgbClr val="0000FF"/>
                </a:solidFill>
              </a:rPr>
              <a:t>apps and </a:t>
            </a:r>
            <a:r>
              <a:rPr lang="en-US" sz="2800" dirty="0" smtClean="0">
                <a:solidFill>
                  <a:srgbClr val="0000FF"/>
                </a:solidFill>
              </a:rPr>
              <a:t>connect </a:t>
            </a:r>
            <a:r>
              <a:rPr lang="en-US" sz="2800" dirty="0">
                <a:solidFill>
                  <a:srgbClr val="0000FF"/>
                </a:solidFill>
              </a:rPr>
              <a:t>to DBMS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E.g. Microsoft’s Management Studio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Or </a:t>
            </a:r>
            <a:r>
              <a:rPr lang="en-US" sz="2400" dirty="0" err="1"/>
              <a:t>psql</a:t>
            </a:r>
            <a:r>
              <a:rPr lang="en-US" sz="2400" dirty="0"/>
              <a:t> (for</a:t>
            </a:r>
            <a:r>
              <a:rPr lang="en-US" sz="2400" dirty="0" smtClean="0"/>
              <a:t> </a:t>
            </a:r>
            <a:r>
              <a:rPr lang="en-US" sz="2400" dirty="0" err="1" smtClean="0"/>
              <a:t>PostgreSQL</a:t>
            </a:r>
            <a:r>
              <a:rPr lang="en-US" sz="2400" dirty="0" smtClean="0"/>
              <a:t>)</a:t>
            </a:r>
            <a:endParaRPr lang="en-US" sz="2400" dirty="0"/>
          </a:p>
          <a:p>
            <a:pPr lvl="1">
              <a:lnSpc>
                <a:spcPct val="90000"/>
              </a:lnSpc>
            </a:pPr>
            <a:r>
              <a:rPr lang="en-US" sz="2400" dirty="0"/>
              <a:t>More realistically some Java or C++ program</a:t>
            </a:r>
            <a:endParaRPr lang="en-US" sz="2400" dirty="0" smtClean="0"/>
          </a:p>
          <a:p>
            <a:pPr>
              <a:lnSpc>
                <a:spcPct val="90000"/>
              </a:lnSpc>
            </a:pPr>
            <a:r>
              <a:rPr lang="en-US" sz="2800" dirty="0" smtClean="0">
                <a:solidFill>
                  <a:srgbClr val="0000FF"/>
                </a:solidFill>
              </a:rPr>
              <a:t>Clients </a:t>
            </a:r>
            <a:r>
              <a:rPr lang="en-US" sz="2800" dirty="0">
                <a:solidFill>
                  <a:srgbClr val="0000FF"/>
                </a:solidFill>
              </a:rPr>
              <a:t>“</a:t>
            </a:r>
            <a:r>
              <a:rPr lang="en-US" sz="2800" dirty="0" smtClean="0">
                <a:solidFill>
                  <a:srgbClr val="0000FF"/>
                </a:solidFill>
              </a:rPr>
              <a:t>talk” </a:t>
            </a:r>
            <a:r>
              <a:rPr lang="en-US" sz="2800" dirty="0">
                <a:solidFill>
                  <a:srgbClr val="0000FF"/>
                </a:solidFill>
              </a:rPr>
              <a:t>to</a:t>
            </a:r>
            <a:r>
              <a:rPr lang="en-US" sz="2800" dirty="0" smtClean="0">
                <a:solidFill>
                  <a:srgbClr val="0000FF"/>
                </a:solidFill>
              </a:rPr>
              <a:t> server </a:t>
            </a:r>
            <a:r>
              <a:rPr lang="en-US" sz="2800" dirty="0">
                <a:solidFill>
                  <a:srgbClr val="0000FF"/>
                </a:solidFill>
              </a:rPr>
              <a:t>using JDBC protocol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Data </a:t>
            </a:r>
            <a:r>
              <a:rPr lang="en-US" dirty="0" err="1" smtClean="0"/>
              <a:t>Mngmt</a:t>
            </a:r>
            <a:r>
              <a:rPr lang="en-US" dirty="0" smtClean="0"/>
              <a:t>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8077200" cy="4114800"/>
          </a:xfrm>
        </p:spPr>
        <p:txBody>
          <a:bodyPr/>
          <a:lstStyle/>
          <a:p>
            <a:r>
              <a:rPr lang="en-US" sz="2400" b="1" dirty="0" smtClean="0"/>
              <a:t>Data models</a:t>
            </a:r>
            <a:r>
              <a:rPr lang="en-US" sz="2400" dirty="0" smtClean="0"/>
              <a:t>: how to describe real-world data</a:t>
            </a:r>
          </a:p>
          <a:p>
            <a:pPr lvl="1"/>
            <a:r>
              <a:rPr lang="en-US" sz="2000" dirty="0" smtClean="0"/>
              <a:t>Relational, XML, graph data (RDF)</a:t>
            </a:r>
          </a:p>
          <a:p>
            <a:r>
              <a:rPr lang="en-US" sz="2400" b="1" dirty="0" smtClean="0"/>
              <a:t>Schema </a:t>
            </a:r>
            <a:r>
              <a:rPr lang="en-US" sz="2400" b="1" dirty="0" err="1" smtClean="0"/>
              <a:t>v.s</a:t>
            </a:r>
            <a:r>
              <a:rPr lang="en-US" sz="2400" b="1" dirty="0" smtClean="0"/>
              <a:t>. data</a:t>
            </a:r>
          </a:p>
          <a:p>
            <a:r>
              <a:rPr lang="en-US" sz="2400" b="1" dirty="0" smtClean="0"/>
              <a:t>Declarative query language</a:t>
            </a:r>
          </a:p>
          <a:p>
            <a:pPr lvl="1"/>
            <a:r>
              <a:rPr lang="en-US" sz="2000" dirty="0" smtClean="0"/>
              <a:t>Say what you want not how to get it</a:t>
            </a:r>
          </a:p>
          <a:p>
            <a:r>
              <a:rPr lang="en-US" sz="2400" b="1" dirty="0" smtClean="0"/>
              <a:t>Data independence</a:t>
            </a:r>
          </a:p>
          <a:p>
            <a:pPr lvl="1"/>
            <a:r>
              <a:rPr lang="en-US" sz="2000" dirty="0" smtClean="0"/>
              <a:t>Physical independence: </a:t>
            </a:r>
            <a:r>
              <a:rPr lang="en-US" sz="2000" dirty="0" smtClean="0"/>
              <a:t>Can change how data is stored on disk without maintenance to </a:t>
            </a:r>
            <a:r>
              <a:rPr lang="en-US" sz="2000" dirty="0" smtClean="0"/>
              <a:t>applications</a:t>
            </a:r>
          </a:p>
          <a:p>
            <a:pPr lvl="1"/>
            <a:r>
              <a:rPr lang="en-US" sz="2000" dirty="0" smtClean="0"/>
              <a:t>Logical independence: can change schema w/o affecting apps</a:t>
            </a:r>
            <a:endParaRPr lang="en-US" sz="2000" dirty="0" smtClean="0"/>
          </a:p>
          <a:p>
            <a:r>
              <a:rPr lang="en-US" sz="2400" b="1" dirty="0" smtClean="0"/>
              <a:t>Query optimizer </a:t>
            </a:r>
            <a:r>
              <a:rPr lang="en-US" sz="2400" dirty="0" smtClean="0"/>
              <a:t>and compiler</a:t>
            </a:r>
          </a:p>
          <a:p>
            <a:r>
              <a:rPr lang="en-US" sz="2400" b="1" dirty="0" smtClean="0"/>
              <a:t>Transactions</a:t>
            </a:r>
            <a:r>
              <a:rPr lang="en-US" sz="2400" dirty="0" smtClean="0"/>
              <a:t>: isolation and atomicity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smtClean="0"/>
              <a:t>DB application developer</a:t>
            </a:r>
            <a:r>
              <a:rPr lang="en-US" sz="2800" dirty="0" smtClean="0"/>
              <a:t>: writes programs that query and modify data (344)</a:t>
            </a:r>
          </a:p>
          <a:p>
            <a:r>
              <a:rPr lang="en-US" sz="2800" b="1" dirty="0" smtClean="0"/>
              <a:t>DB designer</a:t>
            </a:r>
            <a:r>
              <a:rPr lang="en-US" sz="2800" dirty="0" smtClean="0"/>
              <a:t>: establishes schema (344)</a:t>
            </a:r>
          </a:p>
          <a:p>
            <a:r>
              <a:rPr lang="en-US" sz="2800" b="1" dirty="0" smtClean="0"/>
              <a:t>DB administrator</a:t>
            </a:r>
            <a:r>
              <a:rPr lang="en-US" sz="2800" dirty="0" smtClean="0"/>
              <a:t>: loads data, tunes system, keeps whole thing running (344, 444)</a:t>
            </a:r>
          </a:p>
          <a:p>
            <a:r>
              <a:rPr lang="en-US" sz="2800" b="1" dirty="0" smtClean="0"/>
              <a:t>Data analyst</a:t>
            </a:r>
            <a:r>
              <a:rPr lang="en-US" sz="2800" dirty="0" smtClean="0"/>
              <a:t>: data mining, data integration (344, 446)</a:t>
            </a:r>
          </a:p>
          <a:p>
            <a:r>
              <a:rPr lang="en-US" sz="2800" b="1" dirty="0" smtClean="0"/>
              <a:t>DBMS </a:t>
            </a:r>
            <a:r>
              <a:rPr lang="en-US" sz="2800" b="1" dirty="0" err="1" smtClean="0"/>
              <a:t>implementor</a:t>
            </a:r>
            <a:r>
              <a:rPr lang="en-US" sz="2800" dirty="0" smtClean="0"/>
              <a:t>: builds the DBMS (444)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FE410-8573-B744-8120-CE470A0715E1}" type="slidenum">
              <a:rPr lang="en-US"/>
              <a:pPr/>
              <a:t>27</a:t>
            </a:fld>
            <a:endParaRPr lang="en-US"/>
          </a:p>
        </p:txBody>
      </p:sp>
      <p:sp>
        <p:nvSpPr>
          <p:cNvPr id="218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What This Course Contains</a:t>
            </a:r>
          </a:p>
        </p:txBody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828800"/>
            <a:ext cx="8229600" cy="4114800"/>
          </a:xfrm>
        </p:spPr>
        <p:txBody>
          <a:bodyPr/>
          <a:lstStyle/>
          <a:p>
            <a:r>
              <a:rPr lang="en-US" sz="2400" b="1" dirty="0" smtClean="0"/>
              <a:t>Focus: Using </a:t>
            </a:r>
            <a:r>
              <a:rPr lang="en-US" sz="2400" b="1" dirty="0" err="1" smtClean="0"/>
              <a:t>DBMSs</a:t>
            </a:r>
            <a:endParaRPr lang="en-US" sz="2400" b="1" dirty="0" smtClean="0"/>
          </a:p>
          <a:p>
            <a:r>
              <a:rPr lang="en-US" sz="2400" dirty="0" smtClean="0"/>
              <a:t>Relational Data Model</a:t>
            </a:r>
          </a:p>
          <a:p>
            <a:pPr lvl="1"/>
            <a:r>
              <a:rPr lang="en-US" sz="2000" dirty="0" smtClean="0"/>
              <a:t>SQL, Relational Algebra, Relational Calculus, </a:t>
            </a:r>
            <a:r>
              <a:rPr lang="en-US" sz="2000" dirty="0" err="1" smtClean="0"/>
              <a:t>datalog</a:t>
            </a:r>
            <a:endParaRPr lang="en-US" sz="2400" dirty="0" smtClean="0"/>
          </a:p>
          <a:p>
            <a:r>
              <a:rPr lang="en-US" sz="2400" dirty="0" err="1" smtClean="0"/>
              <a:t>Semistructured</a:t>
            </a:r>
            <a:r>
              <a:rPr lang="en-US" sz="2400" dirty="0" smtClean="0"/>
              <a:t> Data Model</a:t>
            </a:r>
          </a:p>
          <a:p>
            <a:pPr lvl="1"/>
            <a:r>
              <a:rPr lang="en-US" sz="2000" dirty="0" smtClean="0"/>
              <a:t>XML, </a:t>
            </a:r>
            <a:r>
              <a:rPr lang="en-US" sz="2000" dirty="0" err="1" smtClean="0"/>
              <a:t>XPath</a:t>
            </a:r>
            <a:r>
              <a:rPr lang="en-US" sz="2000" dirty="0" smtClean="0"/>
              <a:t>, and </a:t>
            </a:r>
            <a:r>
              <a:rPr lang="en-US" sz="2000" dirty="0" err="1" smtClean="0"/>
              <a:t>XQuery</a:t>
            </a:r>
            <a:endParaRPr lang="en-US" sz="2400" dirty="0" smtClean="0"/>
          </a:p>
          <a:p>
            <a:r>
              <a:rPr lang="en-US" sz="2400" dirty="0" smtClean="0"/>
              <a:t>Conceptual design</a:t>
            </a:r>
          </a:p>
          <a:p>
            <a:pPr lvl="1"/>
            <a:r>
              <a:rPr lang="en-US" sz="2000" dirty="0" smtClean="0"/>
              <a:t>E/R diagrams, Views, and Database normalization</a:t>
            </a:r>
            <a:endParaRPr lang="en-US" sz="2400" dirty="0" smtClean="0"/>
          </a:p>
          <a:p>
            <a:r>
              <a:rPr lang="en-US" sz="2400" dirty="0" smtClean="0"/>
              <a:t>Transactions</a:t>
            </a:r>
          </a:p>
          <a:p>
            <a:r>
              <a:rPr lang="en-US" sz="2400" dirty="0" smtClean="0"/>
              <a:t>Parallel databases, </a:t>
            </a:r>
            <a:r>
              <a:rPr lang="en-US" sz="2400" dirty="0" err="1" smtClean="0"/>
              <a:t>MapReduce</a:t>
            </a:r>
            <a:r>
              <a:rPr lang="en-US" sz="2400" dirty="0" smtClean="0"/>
              <a:t>, and Pig-Latin</a:t>
            </a:r>
          </a:p>
          <a:p>
            <a:r>
              <a:rPr lang="en-US" sz="2400" dirty="0" smtClean="0"/>
              <a:t>Data integration and data cleaning</a:t>
            </a:r>
            <a:endParaRPr lang="en-US" sz="24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C4123-D318-6B43-831E-86656BAACB56}" type="slidenum">
              <a:rPr lang="en-US"/>
              <a:pPr/>
              <a:t>28</a:t>
            </a:fld>
            <a:endParaRPr lang="en-US" dirty="0"/>
          </a:p>
        </p:txBody>
      </p:sp>
      <p:sp>
        <p:nvSpPr>
          <p:cNvPr id="222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Content through </a:t>
            </a:r>
            <a:r>
              <a:rPr lang="en-US" sz="4000" dirty="0" err="1" smtClean="0"/>
              <a:t>Homeworks</a:t>
            </a:r>
            <a:endParaRPr lang="en-US" sz="4000" dirty="0"/>
          </a:p>
        </p:txBody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buNone/>
            </a:pPr>
            <a:r>
              <a:rPr lang="en-US" dirty="0" smtClean="0"/>
              <a:t>H1 and H2: Basic SQL with </a:t>
            </a:r>
            <a:r>
              <a:rPr lang="en-US" dirty="0" err="1" smtClean="0"/>
              <a:t>SQLite</a:t>
            </a:r>
            <a:endParaRPr lang="en-US" dirty="0" smtClean="0"/>
          </a:p>
          <a:p>
            <a:pPr marL="609600" indent="-609600">
              <a:buNone/>
            </a:pPr>
            <a:r>
              <a:rPr lang="en-US" dirty="0" smtClean="0"/>
              <a:t>H3: Advanced SQL with SQL Server</a:t>
            </a:r>
          </a:p>
          <a:p>
            <a:pPr marL="609600" indent="-609600">
              <a:buNone/>
            </a:pPr>
            <a:r>
              <a:rPr lang="en-US" dirty="0" smtClean="0"/>
              <a:t>H4: XML and </a:t>
            </a:r>
            <a:r>
              <a:rPr lang="en-US" dirty="0" err="1" smtClean="0"/>
              <a:t>XQuery</a:t>
            </a:r>
            <a:r>
              <a:rPr lang="en-US" dirty="0" smtClean="0"/>
              <a:t> with Saxon</a:t>
            </a:r>
          </a:p>
          <a:p>
            <a:pPr marL="609600" indent="-609600">
              <a:buNone/>
            </a:pPr>
            <a:r>
              <a:rPr lang="en-US" dirty="0" smtClean="0"/>
              <a:t>H5: SQL in Java (JDBC)</a:t>
            </a:r>
          </a:p>
          <a:p>
            <a:pPr marL="609600" indent="-609600">
              <a:buNone/>
            </a:pPr>
            <a:r>
              <a:rPr lang="en-US" dirty="0" smtClean="0"/>
              <a:t>H6: Parallel processing with </a:t>
            </a:r>
            <a:r>
              <a:rPr lang="en-US" dirty="0" err="1" smtClean="0"/>
              <a:t>MapReduce</a:t>
            </a:r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Do 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8001000" cy="41148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://www.cs.washington.edu</a:t>
            </a:r>
            <a:r>
              <a:rPr lang="en-US" dirty="0" smtClean="0">
                <a:hlinkClick r:id="rId2"/>
              </a:rPr>
              <a:t>/344</a:t>
            </a:r>
            <a:endParaRPr lang="en-US" dirty="0" smtClean="0"/>
          </a:p>
          <a:p>
            <a:r>
              <a:rPr lang="en-US" dirty="0" smtClean="0"/>
              <a:t>Homework 1 is posted!</a:t>
            </a:r>
          </a:p>
          <a:p>
            <a:pPr lvl="1"/>
            <a:r>
              <a:rPr lang="en-US" dirty="0" smtClean="0"/>
              <a:t>Simple queries in SQL Lite</a:t>
            </a:r>
          </a:p>
          <a:p>
            <a:pPr lvl="1"/>
            <a:r>
              <a:rPr lang="en-US" dirty="0" smtClean="0"/>
              <a:t>See tomorrow’s sections</a:t>
            </a:r>
          </a:p>
          <a:p>
            <a:pPr lvl="1"/>
            <a:r>
              <a:rPr lang="en-US" dirty="0" smtClean="0"/>
              <a:t>Homework due next Wednesday</a:t>
            </a:r>
          </a:p>
          <a:p>
            <a:r>
              <a:rPr lang="en-US" dirty="0" err="1" smtClean="0"/>
              <a:t>Webquiz</a:t>
            </a:r>
            <a:r>
              <a:rPr lang="en-US" dirty="0" smtClean="0"/>
              <a:t> 1 is open!</a:t>
            </a:r>
          </a:p>
          <a:p>
            <a:pPr lvl="1"/>
            <a:r>
              <a:rPr lang="en-US" dirty="0" smtClean="0"/>
              <a:t>Create account at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://newgradiance.com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Use course token</a:t>
            </a:r>
          </a:p>
          <a:p>
            <a:pPr lvl="1"/>
            <a:r>
              <a:rPr lang="en-US" dirty="0" err="1" smtClean="0"/>
              <a:t>Webquiz</a:t>
            </a:r>
            <a:r>
              <a:rPr lang="en-US" dirty="0" smtClean="0"/>
              <a:t> due next Saturday</a:t>
            </a:r>
          </a:p>
        </p:txBody>
      </p:sp>
    </p:spTree>
    <p:extLst>
      <p:ext uri="{BB962C8B-B14F-4D97-AF65-F5344CB8AC3E}">
        <p14:creationId xmlns:p14="http://schemas.microsoft.com/office/powerpoint/2010/main" val="2170657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Staff</a:t>
            </a:r>
            <a:endParaRPr lang="en-US" sz="4000" dirty="0"/>
          </a:p>
        </p:txBody>
      </p:sp>
      <p:sp>
        <p:nvSpPr>
          <p:cNvPr id="5124" name="Rectangle 4"/>
          <p:cNvSpPr>
            <a:spLocks noGrp="1" noChangeArrowheads="1"/>
          </p:cNvSpPr>
          <p:nvPr>
            <p:ph idx="1"/>
          </p:nvPr>
        </p:nvSpPr>
        <p:spPr>
          <a:xfrm>
            <a:off x="685800" y="1981200"/>
            <a:ext cx="8153400" cy="4114800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smtClean="0">
                <a:solidFill>
                  <a:srgbClr val="0000FF"/>
                </a:solidFill>
              </a:rPr>
              <a:t>Instructor:  Dan Suciu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>
                <a:hlinkClick r:id="rId3"/>
              </a:rPr>
              <a:t>suciu@cs.washington.edu</a:t>
            </a:r>
            <a:r>
              <a:rPr lang="en-US" sz="2400" dirty="0" smtClean="0"/>
              <a:t> </a:t>
            </a:r>
            <a:endParaRPr lang="en-US" sz="2400" dirty="0"/>
          </a:p>
          <a:p>
            <a:pPr lvl="1">
              <a:lnSpc>
                <a:spcPct val="90000"/>
              </a:lnSpc>
            </a:pPr>
            <a:r>
              <a:rPr lang="en-US" sz="2400" dirty="0" smtClean="0"/>
              <a:t>Office hours:  Mon10:30am-11:20pm in CSE 662</a:t>
            </a:r>
          </a:p>
          <a:p>
            <a:pPr>
              <a:lnSpc>
                <a:spcPct val="90000"/>
              </a:lnSpc>
            </a:pPr>
            <a:r>
              <a:rPr lang="en-US" sz="2800" dirty="0" smtClean="0">
                <a:solidFill>
                  <a:srgbClr val="0000FF"/>
                </a:solidFill>
              </a:rPr>
              <a:t>TA: Paris </a:t>
            </a:r>
            <a:r>
              <a:rPr lang="en-US" sz="2800" dirty="0" err="1" smtClean="0">
                <a:solidFill>
                  <a:srgbClr val="0000FF"/>
                </a:solidFill>
              </a:rPr>
              <a:t>Koutris</a:t>
            </a:r>
            <a:endParaRPr lang="en-US" sz="2800" dirty="0" smtClean="0">
              <a:solidFill>
                <a:srgbClr val="0000FF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2400" dirty="0" smtClean="0">
                <a:hlinkClick r:id="rId4"/>
              </a:rPr>
              <a:t>pkoutris@cs.washington.edu</a:t>
            </a:r>
            <a:r>
              <a:rPr lang="en-US" sz="2400" dirty="0" smtClean="0"/>
              <a:t>; OH: Tue. 10:30-11:30</a:t>
            </a:r>
          </a:p>
          <a:p>
            <a:pPr>
              <a:lnSpc>
                <a:spcPct val="90000"/>
              </a:lnSpc>
            </a:pPr>
            <a:r>
              <a:rPr lang="en-US" sz="2800" dirty="0" smtClean="0">
                <a:solidFill>
                  <a:srgbClr val="0000FF"/>
                </a:solidFill>
              </a:rPr>
              <a:t>TA: Jerry Li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hlinkClick r:id="rId5"/>
              </a:rPr>
              <a:t>jerryzli@</a:t>
            </a:r>
            <a:r>
              <a:rPr lang="en-US" sz="2400" dirty="0" smtClean="0">
                <a:hlinkClick r:id="rId5"/>
              </a:rPr>
              <a:t>u.washington.edu</a:t>
            </a:r>
            <a:r>
              <a:rPr lang="en-US" sz="2400" dirty="0" smtClean="0"/>
              <a:t>; OH: Tue. 11:30-12:30</a:t>
            </a:r>
          </a:p>
          <a:p>
            <a:pPr>
              <a:lnSpc>
                <a:spcPct val="90000"/>
              </a:lnSpc>
            </a:pPr>
            <a:r>
              <a:rPr lang="en-US" sz="2800" dirty="0" smtClean="0">
                <a:solidFill>
                  <a:srgbClr val="0000FF"/>
                </a:solidFill>
              </a:rPr>
              <a:t>TA: </a:t>
            </a:r>
            <a:r>
              <a:rPr lang="en-US" sz="2800" dirty="0">
                <a:solidFill>
                  <a:srgbClr val="0000FF"/>
                </a:solidFill>
              </a:rPr>
              <a:t>Matt </a:t>
            </a:r>
            <a:r>
              <a:rPr lang="en-US" sz="2800" dirty="0" smtClean="0">
                <a:solidFill>
                  <a:srgbClr val="0000FF"/>
                </a:solidFill>
              </a:rPr>
              <a:t>Moyers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hlinkClick r:id="rId6"/>
              </a:rPr>
              <a:t>mmoyers@</a:t>
            </a:r>
            <a:r>
              <a:rPr lang="en-US" sz="2400" dirty="0" smtClean="0">
                <a:hlinkClick r:id="rId6"/>
              </a:rPr>
              <a:t>gmail.com</a:t>
            </a:r>
            <a:r>
              <a:rPr lang="en-US" sz="2400" dirty="0" smtClean="0"/>
              <a:t>; OH: Wed. 10:30-11:30</a:t>
            </a:r>
            <a:endParaRPr lang="en-US" sz="24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D599A-E7E1-D043-8147-F3E2AB1A4BA3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2451-1536-6C46-99AC-6B467E91044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03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About Me: General</a:t>
            </a:r>
            <a:endParaRPr lang="en-US" sz="4000" dirty="0"/>
          </a:p>
        </p:txBody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981200"/>
            <a:ext cx="7772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 smtClean="0"/>
              <a:t>PhD from </a:t>
            </a:r>
            <a:r>
              <a:rPr lang="en-US" sz="2400" dirty="0" err="1" smtClean="0"/>
              <a:t>UPenn</a:t>
            </a:r>
            <a:endParaRPr lang="en-US" sz="2400" dirty="0" smtClean="0"/>
          </a:p>
          <a:p>
            <a:pPr>
              <a:lnSpc>
                <a:spcPct val="90000"/>
              </a:lnSpc>
            </a:pPr>
            <a:r>
              <a:rPr lang="en-US" sz="2400" dirty="0" smtClean="0"/>
              <a:t>Researcher at Bell Labs/ AT&amp;T Labs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At UW since </a:t>
            </a:r>
            <a:r>
              <a:rPr lang="en-US" sz="2400" dirty="0" smtClean="0"/>
              <a:t>2000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 smtClean="0"/>
              <a:t>My research:</a:t>
            </a:r>
          </a:p>
          <a:p>
            <a:pPr lvl="1">
              <a:lnSpc>
                <a:spcPct val="90000"/>
              </a:lnSpc>
            </a:pPr>
            <a:r>
              <a:rPr lang="en-US" sz="2000" dirty="0" smtClean="0"/>
              <a:t>Probabilistic databases</a:t>
            </a:r>
          </a:p>
          <a:p>
            <a:pPr lvl="1">
              <a:lnSpc>
                <a:spcPct val="90000"/>
              </a:lnSpc>
            </a:pPr>
            <a:r>
              <a:rPr lang="en-US" sz="2000" dirty="0" smtClean="0"/>
              <a:t>Data privacy</a:t>
            </a:r>
          </a:p>
          <a:p>
            <a:pPr lvl="1">
              <a:lnSpc>
                <a:spcPct val="90000"/>
              </a:lnSpc>
            </a:pPr>
            <a:r>
              <a:rPr lang="en-US" sz="2000" dirty="0" smtClean="0"/>
              <a:t>Big data: parallel query complexity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41CEB-748E-474A-9943-DD9367DE268F}" type="slidenum">
              <a:rPr lang="en-US"/>
              <a:pPr/>
              <a:t>5</a:t>
            </a:fld>
            <a:endParaRPr lang="en-US"/>
          </a:p>
        </p:txBody>
      </p:sp>
      <p:sp>
        <p:nvSpPr>
          <p:cNvPr id="220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Course Format</a:t>
            </a:r>
          </a:p>
        </p:txBody>
      </p:sp>
      <p:sp>
        <p:nvSpPr>
          <p:cNvPr id="220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Lectures MWF,</a:t>
            </a:r>
            <a:r>
              <a:rPr lang="en-US" sz="2800" dirty="0" smtClean="0"/>
              <a:t> 9:30am-10:20am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Sections</a:t>
            </a:r>
            <a:r>
              <a:rPr lang="en-US" sz="2800" dirty="0"/>
              <a:t>: </a:t>
            </a:r>
            <a:r>
              <a:rPr lang="en-US" sz="2800" dirty="0" err="1"/>
              <a:t>Th</a:t>
            </a:r>
            <a:r>
              <a:rPr lang="en-US" sz="2800" dirty="0" smtClean="0"/>
              <a:t> 8:</a:t>
            </a:r>
            <a:r>
              <a:rPr lang="en-US" sz="2800" dirty="0"/>
              <a:t>30</a:t>
            </a:r>
            <a:r>
              <a:rPr lang="en-US" sz="2800" dirty="0" smtClean="0"/>
              <a:t>-9:</a:t>
            </a:r>
            <a:r>
              <a:rPr lang="en-US" sz="2800" dirty="0"/>
              <a:t>20,</a:t>
            </a:r>
            <a:r>
              <a:rPr lang="en-US" sz="2800" dirty="0" smtClean="0"/>
              <a:t> 9:</a:t>
            </a:r>
            <a:r>
              <a:rPr lang="en-US" sz="2800" dirty="0"/>
              <a:t>30-</a:t>
            </a:r>
            <a:r>
              <a:rPr lang="en-US" sz="2800" dirty="0" smtClean="0"/>
              <a:t>10:20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Content: exercises, tutorials, questions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Location: See course website</a:t>
            </a:r>
            <a:endParaRPr lang="en-US" sz="2800" dirty="0" smtClean="0"/>
          </a:p>
          <a:p>
            <a:pPr>
              <a:lnSpc>
                <a:spcPct val="90000"/>
              </a:lnSpc>
            </a:pPr>
            <a:endParaRPr lang="en-US" sz="2800" dirty="0" smtClean="0"/>
          </a:p>
          <a:p>
            <a:pPr>
              <a:lnSpc>
                <a:spcPct val="90000"/>
              </a:lnSpc>
            </a:pPr>
            <a:r>
              <a:rPr lang="en-US" sz="2800" dirty="0"/>
              <a:t>6</a:t>
            </a:r>
            <a:r>
              <a:rPr lang="en-US" sz="2800" dirty="0" smtClean="0"/>
              <a:t> </a:t>
            </a:r>
            <a:r>
              <a:rPr lang="en-US" sz="2800" dirty="0" err="1" smtClean="0"/>
              <a:t>Homeworks</a:t>
            </a:r>
            <a:r>
              <a:rPr lang="en-US" sz="2800" dirty="0" smtClean="0"/>
              <a:t> assignments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Lots of short web quizzes</a:t>
            </a:r>
          </a:p>
          <a:p>
            <a:pPr>
              <a:lnSpc>
                <a:spcPct val="90000"/>
              </a:lnSpc>
              <a:buNone/>
            </a:pPr>
            <a:endParaRPr lang="en-US" sz="2800" dirty="0" smtClean="0"/>
          </a:p>
          <a:p>
            <a:pPr>
              <a:lnSpc>
                <a:spcPct val="90000"/>
              </a:lnSpc>
            </a:pPr>
            <a:r>
              <a:rPr lang="en-US" sz="2800" dirty="0" smtClean="0"/>
              <a:t>Midterm and </a:t>
            </a:r>
            <a:r>
              <a:rPr lang="en-US" sz="2800" dirty="0"/>
              <a:t>final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3F959-48F7-C646-871C-FA8D763A6469}" type="slidenum">
              <a:rPr lang="en-US"/>
              <a:pPr/>
              <a:t>6</a:t>
            </a:fld>
            <a:endParaRPr lang="en-US"/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Communications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0"/>
            <a:ext cx="8382000" cy="4191000"/>
          </a:xfrm>
        </p:spPr>
        <p:txBody>
          <a:bodyPr/>
          <a:lstStyle/>
          <a:p>
            <a:r>
              <a:rPr lang="en-US" sz="2800" dirty="0">
                <a:solidFill>
                  <a:srgbClr val="0000FF"/>
                </a:solidFill>
              </a:rPr>
              <a:t>Web page</a:t>
            </a:r>
            <a:r>
              <a:rPr lang="en-US" sz="2800" dirty="0" smtClean="0">
                <a:solidFill>
                  <a:srgbClr val="0000FF"/>
                </a:solidFill>
              </a:rPr>
              <a:t>: http://www.cs.washington.edu/344</a:t>
            </a:r>
            <a:endParaRPr lang="en-US" sz="2400" dirty="0" smtClean="0">
              <a:solidFill>
                <a:srgbClr val="0000FF"/>
              </a:solidFill>
            </a:endParaRPr>
          </a:p>
          <a:p>
            <a:pPr lvl="1"/>
            <a:r>
              <a:rPr lang="en-US" sz="2400" dirty="0"/>
              <a:t>Lectures will be available</a:t>
            </a:r>
            <a:r>
              <a:rPr lang="en-US" sz="2400" dirty="0" smtClean="0"/>
              <a:t> there (see calendar)</a:t>
            </a:r>
          </a:p>
          <a:p>
            <a:pPr lvl="1"/>
            <a:r>
              <a:rPr lang="en-US" sz="2400" dirty="0" err="1" smtClean="0"/>
              <a:t>Homeworks</a:t>
            </a:r>
            <a:r>
              <a:rPr lang="en-US" sz="2400" dirty="0" smtClean="0"/>
              <a:t> will be available there</a:t>
            </a:r>
          </a:p>
          <a:p>
            <a:pPr lvl="1"/>
            <a:r>
              <a:rPr lang="en-US" sz="2400" dirty="0" smtClean="0"/>
              <a:t>Web quizzes will be available there</a:t>
            </a:r>
          </a:p>
          <a:p>
            <a:r>
              <a:rPr lang="en-US" sz="2800" dirty="0" smtClean="0">
                <a:solidFill>
                  <a:srgbClr val="0000FF"/>
                </a:solidFill>
              </a:rPr>
              <a:t>Mailing list</a:t>
            </a:r>
            <a:endParaRPr lang="en-US" sz="2800" dirty="0" smtClean="0"/>
          </a:p>
          <a:p>
            <a:pPr lvl="1"/>
            <a:r>
              <a:rPr lang="en-US" sz="2400" dirty="0"/>
              <a:t>Announcements, group discussions</a:t>
            </a:r>
            <a:endParaRPr lang="en-US" sz="2400" dirty="0" smtClean="0"/>
          </a:p>
          <a:p>
            <a:pPr lvl="1"/>
            <a:r>
              <a:rPr lang="en-US" sz="2400" dirty="0" smtClean="0"/>
              <a:t>You are already subscribed</a:t>
            </a:r>
          </a:p>
          <a:p>
            <a:r>
              <a:rPr lang="en-US" sz="2800" dirty="0" smtClean="0">
                <a:solidFill>
                  <a:srgbClr val="0000FF"/>
                </a:solidFill>
              </a:rPr>
              <a:t>Message board</a:t>
            </a:r>
          </a:p>
          <a:p>
            <a:pPr lvl="1"/>
            <a:r>
              <a:rPr lang="en-US" sz="2400" dirty="0" smtClean="0"/>
              <a:t>Great place to ask assignment-related questions</a:t>
            </a:r>
          </a:p>
          <a:p>
            <a:endParaRPr lang="en-US" sz="28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2131-CE03-DD44-B201-FA472B49FD9E}" type="slidenum">
              <a:rPr lang="en-US"/>
              <a:pPr/>
              <a:t>7</a:t>
            </a:fld>
            <a:endParaRPr lang="en-US"/>
          </a:p>
        </p:txBody>
      </p:sp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Textboo</a:t>
            </a:r>
            <a:r>
              <a:rPr lang="en-US" sz="4000" dirty="0"/>
              <a:t>k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Main textbook, available at the bookstore:</a:t>
            </a:r>
          </a:p>
          <a:p>
            <a:pPr>
              <a:buFontTx/>
              <a:buNone/>
            </a:pPr>
            <a:endParaRPr lang="en-US" sz="2800" dirty="0"/>
          </a:p>
          <a:p>
            <a:r>
              <a:rPr lang="en-US" sz="2800" i="1" dirty="0"/>
              <a:t>Database Systems: The Complete Book</a:t>
            </a:r>
            <a:r>
              <a:rPr lang="en-US" sz="2800" dirty="0"/>
              <a:t>, Hector Garcia-Molina, </a:t>
            </a:r>
            <a:br>
              <a:rPr lang="en-US" sz="2800" dirty="0"/>
            </a:br>
            <a:r>
              <a:rPr lang="en-US" sz="2800" dirty="0"/>
              <a:t>Jeffrey </a:t>
            </a:r>
            <a:r>
              <a:rPr lang="en-US" sz="2800" dirty="0" err="1"/>
              <a:t>Ullman</a:t>
            </a:r>
            <a:r>
              <a:rPr lang="en-US" sz="2800" dirty="0"/>
              <a:t>,</a:t>
            </a:r>
            <a:br>
              <a:rPr lang="en-US" sz="2800" dirty="0"/>
            </a:br>
            <a:r>
              <a:rPr lang="en-US" sz="2800" dirty="0"/>
              <a:t>Jennifer </a:t>
            </a:r>
            <a:r>
              <a:rPr lang="en-US" sz="2800" dirty="0" err="1" smtClean="0"/>
              <a:t>Widom</a:t>
            </a:r>
            <a:endParaRPr lang="en-US" sz="2800" dirty="0" smtClean="0"/>
          </a:p>
          <a:p>
            <a:pPr>
              <a:buNone/>
            </a:pPr>
            <a:r>
              <a:rPr lang="en-US" sz="2800" b="1" dirty="0" smtClean="0"/>
              <a:t>	Second edition</a:t>
            </a:r>
            <a:r>
              <a:rPr lang="en-US" sz="2800" dirty="0" smtClean="0"/>
              <a:t>. </a:t>
            </a:r>
            <a:endParaRPr lang="en-US" sz="28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609600" y="6096000"/>
            <a:ext cx="7921159" cy="4616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FontTx/>
              <a:buNone/>
            </a:pPr>
            <a:r>
              <a:rPr lang="en-US" dirty="0">
                <a:latin typeface="Arial"/>
                <a:cs typeface="Arial"/>
              </a:rPr>
              <a:t>Most important: COME TO CLASS !  ASK QUESTIONS !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585E-567D-2249-BF9F-BA1109D854F1}" type="slidenum">
              <a:rPr lang="en-US"/>
              <a:pPr/>
              <a:t>8</a:t>
            </a:fld>
            <a:endParaRPr lang="en-US"/>
          </a:p>
        </p:txBody>
      </p:sp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Other Texts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905000"/>
            <a:ext cx="8458200" cy="4171950"/>
          </a:xfrm>
        </p:spPr>
        <p:txBody>
          <a:bodyPr/>
          <a:lstStyle/>
          <a:p>
            <a:pPr>
              <a:buFontTx/>
              <a:buNone/>
            </a:pPr>
            <a:r>
              <a:rPr lang="en-US" sz="2800" dirty="0"/>
              <a:t>Available at the Engineering </a:t>
            </a:r>
            <a:r>
              <a:rPr lang="en-US" sz="2800" dirty="0" smtClean="0"/>
              <a:t>Library </a:t>
            </a:r>
          </a:p>
          <a:p>
            <a:pPr>
              <a:buFontTx/>
              <a:buNone/>
            </a:pPr>
            <a:r>
              <a:rPr lang="en-US" sz="2800" dirty="0" smtClean="0"/>
              <a:t>(not </a:t>
            </a:r>
            <a:r>
              <a:rPr lang="en-US" sz="2800" dirty="0"/>
              <a:t>on reserve)</a:t>
            </a:r>
            <a:r>
              <a:rPr lang="en-US" sz="2800" dirty="0" smtClean="0"/>
              <a:t>:</a:t>
            </a:r>
            <a:endParaRPr lang="en-US" sz="2800" i="1" dirty="0" smtClean="0"/>
          </a:p>
          <a:p>
            <a:r>
              <a:rPr lang="en-US" sz="2800" i="1" dirty="0"/>
              <a:t>Database Management Systems</a:t>
            </a:r>
            <a:r>
              <a:rPr lang="en-US" sz="2800" dirty="0"/>
              <a:t>, </a:t>
            </a:r>
            <a:r>
              <a:rPr lang="en-US" sz="2800" dirty="0" err="1"/>
              <a:t>Ramakrishnan</a:t>
            </a:r>
            <a:endParaRPr lang="en-US" sz="2800" dirty="0"/>
          </a:p>
          <a:p>
            <a:r>
              <a:rPr lang="en-US" sz="2800" i="1" dirty="0" err="1"/>
              <a:t>XQuery</a:t>
            </a:r>
            <a:r>
              <a:rPr lang="en-US" sz="2800" i="1" dirty="0"/>
              <a:t> from the Experts</a:t>
            </a:r>
            <a:r>
              <a:rPr lang="en-US" sz="2800" dirty="0"/>
              <a:t>, Katz, Ed.</a:t>
            </a:r>
          </a:p>
          <a:p>
            <a:r>
              <a:rPr lang="en-US" sz="2800" i="1" dirty="0"/>
              <a:t>Fundamentals of Database Systems</a:t>
            </a:r>
            <a:r>
              <a:rPr lang="en-US" sz="2800" dirty="0"/>
              <a:t>, </a:t>
            </a:r>
            <a:r>
              <a:rPr lang="en-US" sz="2800" dirty="0" err="1"/>
              <a:t>Elmasri</a:t>
            </a:r>
            <a:r>
              <a:rPr lang="en-US" sz="2800" dirty="0"/>
              <a:t>, </a:t>
            </a:r>
            <a:r>
              <a:rPr lang="en-US" sz="2800" dirty="0" err="1"/>
              <a:t>Navathe</a:t>
            </a:r>
            <a:endParaRPr lang="en-US" sz="2800" dirty="0"/>
          </a:p>
          <a:p>
            <a:r>
              <a:rPr lang="en-US" sz="2800" i="1" dirty="0"/>
              <a:t>Foundations of Databases</a:t>
            </a:r>
            <a:r>
              <a:rPr lang="en-US" sz="2800" dirty="0"/>
              <a:t>, </a:t>
            </a:r>
            <a:r>
              <a:rPr lang="en-US" sz="2800" dirty="0" err="1"/>
              <a:t>Abiteboul</a:t>
            </a:r>
            <a:r>
              <a:rPr lang="en-US" sz="2800" dirty="0"/>
              <a:t>, Hull, </a:t>
            </a:r>
            <a:r>
              <a:rPr lang="en-US" sz="2800" dirty="0" err="1"/>
              <a:t>Vianu</a:t>
            </a:r>
            <a:r>
              <a:rPr lang="en-US" sz="2800" dirty="0"/>
              <a:t>  </a:t>
            </a:r>
          </a:p>
          <a:p>
            <a:r>
              <a:rPr lang="en-US" sz="2800" i="1" dirty="0"/>
              <a:t>Data on the Web,</a:t>
            </a:r>
            <a:r>
              <a:rPr lang="en-US" sz="2800" dirty="0"/>
              <a:t> </a:t>
            </a:r>
            <a:r>
              <a:rPr lang="en-US" sz="2800" dirty="0" err="1"/>
              <a:t>Abiteboul</a:t>
            </a:r>
            <a:r>
              <a:rPr lang="en-US" sz="2800" dirty="0"/>
              <a:t>, </a:t>
            </a:r>
            <a:r>
              <a:rPr lang="en-US" sz="2800" dirty="0" err="1"/>
              <a:t>Buneman</a:t>
            </a:r>
            <a:r>
              <a:rPr lang="en-US" sz="2800" dirty="0"/>
              <a:t>, </a:t>
            </a:r>
            <a:r>
              <a:rPr lang="en-US" sz="2800" dirty="0" err="1"/>
              <a:t>Suciu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F8C87-D891-5742-9702-C5D67E101E81}" type="slidenum">
              <a:rPr lang="en-US"/>
              <a:pPr/>
              <a:t>9</a:t>
            </a:fld>
            <a:endParaRPr lang="en-US"/>
          </a:p>
        </p:txBody>
      </p:sp>
      <p:sp>
        <p:nvSpPr>
          <p:cNvPr id="19149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Grading</a:t>
            </a:r>
          </a:p>
        </p:txBody>
      </p:sp>
      <p:sp>
        <p:nvSpPr>
          <p:cNvPr id="191491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Homeworks</a:t>
            </a:r>
            <a:r>
              <a:rPr lang="en-US" dirty="0" smtClean="0"/>
              <a:t>   30</a:t>
            </a:r>
            <a:r>
              <a:rPr lang="en-US" dirty="0"/>
              <a:t>%</a:t>
            </a:r>
            <a:endParaRPr lang="en-US" dirty="0" smtClean="0"/>
          </a:p>
          <a:p>
            <a:r>
              <a:rPr lang="en-US" dirty="0" smtClean="0"/>
              <a:t>Web quizzes 20</a:t>
            </a:r>
            <a:r>
              <a:rPr lang="en-US" dirty="0"/>
              <a:t>%</a:t>
            </a:r>
          </a:p>
          <a:p>
            <a:r>
              <a:rPr lang="en-US" dirty="0"/>
              <a:t>Midterm    </a:t>
            </a:r>
            <a:r>
              <a:rPr lang="en-US" dirty="0" smtClean="0"/>
              <a:t>     20%</a:t>
            </a:r>
            <a:endParaRPr lang="en-US" dirty="0"/>
          </a:p>
          <a:p>
            <a:r>
              <a:rPr lang="en-US" dirty="0"/>
              <a:t>Final          </a:t>
            </a:r>
            <a:r>
              <a:rPr lang="en-US" dirty="0" smtClean="0"/>
              <a:t>    30%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Dan Suciu - CSE 344, Winter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\\june\suciu\PROJECTS\COURSES\544\presentation.ppt</Template>
  <TotalTime>5942</TotalTime>
  <Words>1704</Words>
  <Application>Microsoft Macintosh PowerPoint</Application>
  <PresentationFormat>On-screen Show (4:3)</PresentationFormat>
  <Paragraphs>318</Paragraphs>
  <Slides>29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presentation</vt:lpstr>
      <vt:lpstr>Introduction to Data Management CSE 344</vt:lpstr>
      <vt:lpstr>Class Goals</vt:lpstr>
      <vt:lpstr>Staff</vt:lpstr>
      <vt:lpstr>About Me: General</vt:lpstr>
      <vt:lpstr>Course Format</vt:lpstr>
      <vt:lpstr>Communications</vt:lpstr>
      <vt:lpstr>Textbook</vt:lpstr>
      <vt:lpstr>Other Texts</vt:lpstr>
      <vt:lpstr>Grading</vt:lpstr>
      <vt:lpstr>Six Homeworks</vt:lpstr>
      <vt:lpstr>About the Homeworks</vt:lpstr>
      <vt:lpstr>Many Web Quizzes</vt:lpstr>
      <vt:lpstr>Exams</vt:lpstr>
      <vt:lpstr>Outline of Today’s Lecture</vt:lpstr>
      <vt:lpstr>Database</vt:lpstr>
      <vt:lpstr>Database</vt:lpstr>
      <vt:lpstr>Database Management System</vt:lpstr>
      <vt:lpstr>Database Management System</vt:lpstr>
      <vt:lpstr>An Example: Online Bookseller</vt:lpstr>
      <vt:lpstr>Multi-user discussion</vt:lpstr>
      <vt:lpstr>Summary Required Data  Management Functionality</vt:lpstr>
      <vt:lpstr>Discussion</vt:lpstr>
      <vt:lpstr>DBMS Benefits</vt:lpstr>
      <vt:lpstr>Client/Server Architecture</vt:lpstr>
      <vt:lpstr>Key Data Mngmt Concepts</vt:lpstr>
      <vt:lpstr>People</vt:lpstr>
      <vt:lpstr>What This Course Contains</vt:lpstr>
      <vt:lpstr>Content through Homeworks</vt:lpstr>
      <vt:lpstr>What to Do Now</vt:lpstr>
    </vt:vector>
  </TitlesOfParts>
  <Company>uw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Database Systems</dc:title>
  <dc:creator>Dan Suciu</dc:creator>
  <cp:lastModifiedBy>Dan Suciu</cp:lastModifiedBy>
  <cp:revision>716</cp:revision>
  <cp:lastPrinted>2011-09-28T06:12:05Z</cp:lastPrinted>
  <dcterms:created xsi:type="dcterms:W3CDTF">2011-09-28T04:48:57Z</dcterms:created>
  <dcterms:modified xsi:type="dcterms:W3CDTF">2012-01-04T16:31:05Z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95</vt:i4>
  </property>
  <property fmtid="{D5CDD505-2E9C-101B-9397-08002B2CF9AE}" pid="5" name="ScreenSize">
    <vt:i4>2</vt:i4>
  </property>
  <property fmtid="{D5CDD505-2E9C-101B-9397-08002B2CF9AE}" pid="6" name="ScreenUsage">
    <vt:i4>3</vt:i4>
  </property>
  <property fmtid="{D5CDD505-2E9C-101B-9397-08002B2CF9AE}" pid="7" name="MailAddress">
    <vt:lpwstr>alon@cs.washington.edu</vt:lpwstr>
  </property>
  <property fmtid="{D5CDD505-2E9C-101B-9397-08002B2CF9AE}" pid="8" name="HomePage">
    <vt:lpwstr>http://www.cs.washington.edu/homes/alon</vt:lpwstr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2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G:\taweb\lectures\lecture1\lecture1\</vt:lpwstr>
  </property>
</Properties>
</file>

<file path=docProps/thumbnail.jpeg>
</file>